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86" r:id="rId4"/>
    <p:sldId id="285" r:id="rId5"/>
    <p:sldId id="260" r:id="rId6"/>
    <p:sldId id="284" r:id="rId7"/>
    <p:sldId id="287" r:id="rId8"/>
    <p:sldId id="258" r:id="rId9"/>
    <p:sldId id="271" r:id="rId10"/>
    <p:sldId id="259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75" r:id="rId23"/>
    <p:sldId id="280" r:id="rId24"/>
    <p:sldId id="276" r:id="rId25"/>
    <p:sldId id="281" r:id="rId26"/>
    <p:sldId id="277" r:id="rId27"/>
    <p:sldId id="278" r:id="rId28"/>
    <p:sldId id="279" r:id="rId29"/>
    <p:sldId id="261" r:id="rId30"/>
    <p:sldId id="289" r:id="rId31"/>
    <p:sldId id="311" r:id="rId32"/>
    <p:sldId id="310" r:id="rId33"/>
    <p:sldId id="288" r:id="rId34"/>
    <p:sldId id="299" r:id="rId35"/>
    <p:sldId id="297" r:id="rId36"/>
    <p:sldId id="298" r:id="rId37"/>
    <p:sldId id="300" r:id="rId38"/>
    <p:sldId id="301" r:id="rId39"/>
    <p:sldId id="302" r:id="rId40"/>
    <p:sldId id="303" r:id="rId41"/>
    <p:sldId id="262" r:id="rId42"/>
    <p:sldId id="304" r:id="rId43"/>
    <p:sldId id="283" r:id="rId44"/>
    <p:sldId id="290" r:id="rId45"/>
    <p:sldId id="291" r:id="rId46"/>
    <p:sldId id="292" r:id="rId47"/>
    <p:sldId id="305" r:id="rId48"/>
    <p:sldId id="293" r:id="rId49"/>
    <p:sldId id="294" r:id="rId50"/>
    <p:sldId id="295" r:id="rId51"/>
    <p:sldId id="306" r:id="rId52"/>
    <p:sldId id="307" r:id="rId53"/>
    <p:sldId id="296" r:id="rId54"/>
    <p:sldId id="308" r:id="rId55"/>
    <p:sldId id="309" r:id="rId5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EFF"/>
    <a:srgbClr val="0096FF"/>
    <a:srgbClr val="521B93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9"/>
    <p:restoredTop sz="76982"/>
  </p:normalViewPr>
  <p:slideViewPr>
    <p:cSldViewPr snapToGrid="0" snapToObjects="1">
      <p:cViewPr varScale="1">
        <p:scale>
          <a:sx n="86" d="100"/>
          <a:sy n="86" d="100"/>
        </p:scale>
        <p:origin x="1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Zeit [log(h)]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Zeit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Tabelle1!$A$2:$A$3</c:f>
              <c:strCache>
                <c:ptCount val="2"/>
                <c:pt idx="0">
                  <c:v>CPU</c:v>
                </c:pt>
                <c:pt idx="1">
                  <c:v>Grafikkarte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6000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0-7046-98DC-59A9F87307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6838031"/>
        <c:axId val="286481823"/>
      </c:barChart>
      <c:catAx>
        <c:axId val="286838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6481823"/>
        <c:crosses val="autoZero"/>
        <c:auto val="1"/>
        <c:lblAlgn val="ctr"/>
        <c:lblOffset val="100"/>
        <c:noMultiLvlLbl val="0"/>
      </c:catAx>
      <c:valAx>
        <c:axId val="286481823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86838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DF729-39F5-4E86-A948-BADB828709B4}" type="doc">
      <dgm:prSet loTypeId="urn:microsoft.com/office/officeart/2018/5/layout/IconCircleLabelList" loCatId="icon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5B6A11-6A89-49FD-AA37-4C99415494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962 Neuronen</a:t>
          </a:r>
          <a:endParaRPr lang="en-US"/>
        </a:p>
      </dgm:t>
    </dgm:pt>
    <dgm:pt modelId="{A482B913-858C-4E61-8C10-6F6ADA6F8256}" type="parTrans" cxnId="{D2FEBD81-8E3F-47FE-BB4E-0910002B80EA}">
      <dgm:prSet/>
      <dgm:spPr/>
      <dgm:t>
        <a:bodyPr/>
        <a:lstStyle/>
        <a:p>
          <a:endParaRPr lang="en-US"/>
        </a:p>
      </dgm:t>
    </dgm:pt>
    <dgm:pt modelId="{F4B2817F-21E4-43EC-8F69-32290558CB96}" type="sibTrans" cxnId="{D2FEBD81-8E3F-47FE-BB4E-0910002B80EA}">
      <dgm:prSet/>
      <dgm:spPr/>
      <dgm:t>
        <a:bodyPr/>
        <a:lstStyle/>
        <a:p>
          <a:endParaRPr lang="en-US"/>
        </a:p>
      </dgm:t>
    </dgm:pt>
    <dgm:pt modelId="{CE7E786E-F498-4D39-AB66-AF84ADEC47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8 658 Gewichte</a:t>
          </a:r>
          <a:endParaRPr lang="en-US"/>
        </a:p>
      </dgm:t>
    </dgm:pt>
    <dgm:pt modelId="{70219EA2-AA83-4AB5-9FD6-149B12341B76}" type="parTrans" cxnId="{B2D3D58B-DEC4-4818-A54E-38A7D4A45FF7}">
      <dgm:prSet/>
      <dgm:spPr/>
      <dgm:t>
        <a:bodyPr/>
        <a:lstStyle/>
        <a:p>
          <a:endParaRPr lang="en-US"/>
        </a:p>
      </dgm:t>
    </dgm:pt>
    <dgm:pt modelId="{CA66954B-4731-4432-AEF8-091C26E45BD1}" type="sibTrans" cxnId="{B2D3D58B-DEC4-4818-A54E-38A7D4A45FF7}">
      <dgm:prSet/>
      <dgm:spPr/>
      <dgm:t>
        <a:bodyPr/>
        <a:lstStyle/>
        <a:p>
          <a:endParaRPr lang="en-US"/>
        </a:p>
      </dgm:t>
    </dgm:pt>
    <dgm:pt modelId="{E0040B39-2116-D74D-8389-44B01C214A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70 000 Bilder</a:t>
          </a:r>
        </a:p>
      </dgm:t>
    </dgm:pt>
    <dgm:pt modelId="{2635F284-E7CA-6C48-8BD0-2F8B0E77D1A4}" type="parTrans" cxnId="{949199F6-D8AA-DC4B-BCEE-2848A7AAA095}">
      <dgm:prSet/>
      <dgm:spPr/>
      <dgm:t>
        <a:bodyPr/>
        <a:lstStyle/>
        <a:p>
          <a:endParaRPr lang="de-DE"/>
        </a:p>
      </dgm:t>
    </dgm:pt>
    <dgm:pt modelId="{4D3A6270-9581-A14D-85FE-EBA10DC9A4AC}" type="sibTrans" cxnId="{949199F6-D8AA-DC4B-BCEE-2848A7AAA095}">
      <dgm:prSet/>
      <dgm:spPr/>
      <dgm:t>
        <a:bodyPr/>
        <a:lstStyle/>
        <a:p>
          <a:endParaRPr lang="de-DE"/>
        </a:p>
      </dgm:t>
    </dgm:pt>
    <dgm:pt modelId="{D2ED3BC1-4047-4A9E-AD57-6545B897CC71}" type="pres">
      <dgm:prSet presAssocID="{148DF729-39F5-4E86-A948-BADB828709B4}" presName="root" presStyleCnt="0">
        <dgm:presLayoutVars>
          <dgm:dir/>
          <dgm:resizeHandles val="exact"/>
        </dgm:presLayoutVars>
      </dgm:prSet>
      <dgm:spPr/>
    </dgm:pt>
    <dgm:pt modelId="{8DB33366-7A16-4DD1-B854-22829CF11060}" type="pres">
      <dgm:prSet presAssocID="{625B6A11-6A89-49FD-AA37-4C994154947A}" presName="compNode" presStyleCnt="0"/>
      <dgm:spPr/>
    </dgm:pt>
    <dgm:pt modelId="{6960E647-15C2-4524-A527-BCB7F49D3B14}" type="pres">
      <dgm:prSet presAssocID="{625B6A11-6A89-49FD-AA37-4C994154947A}" presName="iconBgRect" presStyleLbl="bgShp" presStyleIdx="0" presStyleCnt="3"/>
      <dgm:spPr>
        <a:gradFill rotWithShape="0">
          <a:gsLst>
            <a:gs pos="0">
              <a:schemeClr val="bg1">
                <a:lumMod val="85000"/>
              </a:schemeClr>
            </a:gs>
            <a:gs pos="64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</a:gradFill>
      </dgm:spPr>
    </dgm:pt>
    <dgm:pt modelId="{4B769ACF-8297-4F82-A09B-BAA8F961E4C1}" type="pres">
      <dgm:prSet presAssocID="{625B6A11-6A89-49FD-AA37-4C99415494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15613EE-C555-4A1D-A177-52306DB28DB5}" type="pres">
      <dgm:prSet presAssocID="{625B6A11-6A89-49FD-AA37-4C994154947A}" presName="spaceRect" presStyleCnt="0"/>
      <dgm:spPr/>
    </dgm:pt>
    <dgm:pt modelId="{37B0533A-3758-41AF-B19D-FE8CBE97E9C7}" type="pres">
      <dgm:prSet presAssocID="{625B6A11-6A89-49FD-AA37-4C994154947A}" presName="textRect" presStyleLbl="revTx" presStyleIdx="0" presStyleCnt="3">
        <dgm:presLayoutVars>
          <dgm:chMax val="1"/>
          <dgm:chPref val="1"/>
        </dgm:presLayoutVars>
      </dgm:prSet>
      <dgm:spPr/>
    </dgm:pt>
    <dgm:pt modelId="{C88BFE94-698D-7F41-A24E-B0EE87BD7BA5}" type="pres">
      <dgm:prSet presAssocID="{F4B2817F-21E4-43EC-8F69-32290558CB96}" presName="sibTrans" presStyleCnt="0"/>
      <dgm:spPr/>
    </dgm:pt>
    <dgm:pt modelId="{9DACFF36-4E09-4EB8-A143-9C0640154573}" type="pres">
      <dgm:prSet presAssocID="{CE7E786E-F498-4D39-AB66-AF84ADEC4781}" presName="compNode" presStyleCnt="0"/>
      <dgm:spPr/>
    </dgm:pt>
    <dgm:pt modelId="{186282C0-0F08-4D86-9F21-8C9B72A413BD}" type="pres">
      <dgm:prSet presAssocID="{CE7E786E-F498-4D39-AB66-AF84ADEC4781}" presName="iconBgRect" presStyleLbl="bgShp" presStyleIdx="1" presStyleCnt="3"/>
      <dgm:spPr>
        <a:gradFill rotWithShape="0">
          <a:gsLst>
            <a:gs pos="0">
              <a:schemeClr val="bg1">
                <a:lumMod val="85000"/>
              </a:schemeClr>
            </a:gs>
            <a:gs pos="64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</a:gradFill>
      </dgm:spPr>
    </dgm:pt>
    <dgm:pt modelId="{1DA6BFAB-95B2-4BA2-9FB9-49829CBB4AEA}" type="pres">
      <dgm:prSet presAssocID="{CE7E786E-F498-4D39-AB66-AF84ADEC47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fant"/>
        </a:ext>
      </dgm:extLst>
    </dgm:pt>
    <dgm:pt modelId="{CBAF903A-45D7-4DA8-AE8D-470F6B417E9C}" type="pres">
      <dgm:prSet presAssocID="{CE7E786E-F498-4D39-AB66-AF84ADEC4781}" presName="spaceRect" presStyleCnt="0"/>
      <dgm:spPr/>
    </dgm:pt>
    <dgm:pt modelId="{3CE6EFCF-A0EE-47AB-B7DF-5EC1FEBAF84D}" type="pres">
      <dgm:prSet presAssocID="{CE7E786E-F498-4D39-AB66-AF84ADEC4781}" presName="textRect" presStyleLbl="revTx" presStyleIdx="1" presStyleCnt="3">
        <dgm:presLayoutVars>
          <dgm:chMax val="1"/>
          <dgm:chPref val="1"/>
        </dgm:presLayoutVars>
      </dgm:prSet>
      <dgm:spPr/>
    </dgm:pt>
    <dgm:pt modelId="{93D87538-546F-AB40-AE7F-C6CB5220E65E}" type="pres">
      <dgm:prSet presAssocID="{CA66954B-4731-4432-AEF8-091C26E45BD1}" presName="sibTrans" presStyleCnt="0"/>
      <dgm:spPr/>
    </dgm:pt>
    <dgm:pt modelId="{286CE17C-AD28-0043-964C-4239A5E47BBA}" type="pres">
      <dgm:prSet presAssocID="{E0040B39-2116-D74D-8389-44B01C214A8D}" presName="compNode" presStyleCnt="0"/>
      <dgm:spPr/>
    </dgm:pt>
    <dgm:pt modelId="{C7E35B6C-54BE-5E4C-8812-EB18FC2D3BC9}" type="pres">
      <dgm:prSet presAssocID="{E0040B39-2116-D74D-8389-44B01C214A8D}" presName="iconBgRect" presStyleLbl="bgShp" presStyleIdx="2" presStyleCnt="3"/>
      <dgm:spPr>
        <a:xfrm>
          <a:off x="7949362" y="578771"/>
          <a:ext cx="1887187" cy="1887187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64000">
              <a:prstClr val="white">
                <a:lumMod val="75000"/>
              </a:prstClr>
            </a:gs>
            <a:gs pos="100000">
              <a:prstClr val="white">
                <a:lumMod val="65000"/>
              </a:prst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gm:spPr>
    </dgm:pt>
    <dgm:pt modelId="{A0958808-FD66-FE45-A4AC-DA80A9706099}" type="pres">
      <dgm:prSet presAssocID="{E0040B39-2116-D74D-8389-44B01C214A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87E3D364-85DF-6446-93F9-49C9BD658279}" type="pres">
      <dgm:prSet presAssocID="{E0040B39-2116-D74D-8389-44B01C214A8D}" presName="spaceRect" presStyleCnt="0"/>
      <dgm:spPr/>
    </dgm:pt>
    <dgm:pt modelId="{ABE036DB-30D5-0244-99A3-293AB34AEEBD}" type="pres">
      <dgm:prSet presAssocID="{E0040B39-2116-D74D-8389-44B01C214A8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B7C4E7E-66F8-45BA-8FF7-8FA1BD327A5F}" type="presOf" srcId="{148DF729-39F5-4E86-A948-BADB828709B4}" destId="{D2ED3BC1-4047-4A9E-AD57-6545B897CC71}" srcOrd="0" destOrd="0" presId="urn:microsoft.com/office/officeart/2018/5/layout/IconCircleLabelList"/>
    <dgm:cxn modelId="{D2FEBD81-8E3F-47FE-BB4E-0910002B80EA}" srcId="{148DF729-39F5-4E86-A948-BADB828709B4}" destId="{625B6A11-6A89-49FD-AA37-4C994154947A}" srcOrd="0" destOrd="0" parTransId="{A482B913-858C-4E61-8C10-6F6ADA6F8256}" sibTransId="{F4B2817F-21E4-43EC-8F69-32290558CB96}"/>
    <dgm:cxn modelId="{B2D3D58B-DEC4-4818-A54E-38A7D4A45FF7}" srcId="{148DF729-39F5-4E86-A948-BADB828709B4}" destId="{CE7E786E-F498-4D39-AB66-AF84ADEC4781}" srcOrd="1" destOrd="0" parTransId="{70219EA2-AA83-4AB5-9FD6-149B12341B76}" sibTransId="{CA66954B-4731-4432-AEF8-091C26E45BD1}"/>
    <dgm:cxn modelId="{ED4FBDBD-1501-ED4D-AD09-92C6DEDE7EEE}" type="presOf" srcId="{CE7E786E-F498-4D39-AB66-AF84ADEC4781}" destId="{3CE6EFCF-A0EE-47AB-B7DF-5EC1FEBAF84D}" srcOrd="0" destOrd="0" presId="urn:microsoft.com/office/officeart/2018/5/layout/IconCircleLabelList"/>
    <dgm:cxn modelId="{CE4A1CC6-5E0F-C24C-8841-AC9087BB7769}" type="presOf" srcId="{625B6A11-6A89-49FD-AA37-4C994154947A}" destId="{37B0533A-3758-41AF-B19D-FE8CBE97E9C7}" srcOrd="0" destOrd="0" presId="urn:microsoft.com/office/officeart/2018/5/layout/IconCircleLabelList"/>
    <dgm:cxn modelId="{98AF64DE-F036-894D-BF2C-3E5B9BA5FFC3}" type="presOf" srcId="{E0040B39-2116-D74D-8389-44B01C214A8D}" destId="{ABE036DB-30D5-0244-99A3-293AB34AEEBD}" srcOrd="0" destOrd="0" presId="urn:microsoft.com/office/officeart/2018/5/layout/IconCircleLabelList"/>
    <dgm:cxn modelId="{949199F6-D8AA-DC4B-BCEE-2848A7AAA095}" srcId="{148DF729-39F5-4E86-A948-BADB828709B4}" destId="{E0040B39-2116-D74D-8389-44B01C214A8D}" srcOrd="2" destOrd="0" parTransId="{2635F284-E7CA-6C48-8BD0-2F8B0E77D1A4}" sibTransId="{4D3A6270-9581-A14D-85FE-EBA10DC9A4AC}"/>
    <dgm:cxn modelId="{22D4F685-BE2C-0240-B09C-26DB9ECABDB1}" type="presParOf" srcId="{D2ED3BC1-4047-4A9E-AD57-6545B897CC71}" destId="{8DB33366-7A16-4DD1-B854-22829CF11060}" srcOrd="0" destOrd="0" presId="urn:microsoft.com/office/officeart/2018/5/layout/IconCircleLabelList"/>
    <dgm:cxn modelId="{DA4A847F-DA3C-C641-B56F-E2F9FC1B03A0}" type="presParOf" srcId="{8DB33366-7A16-4DD1-B854-22829CF11060}" destId="{6960E647-15C2-4524-A527-BCB7F49D3B14}" srcOrd="0" destOrd="0" presId="urn:microsoft.com/office/officeart/2018/5/layout/IconCircleLabelList"/>
    <dgm:cxn modelId="{41713A0A-271C-BE4A-9338-C0B4E442BC7E}" type="presParOf" srcId="{8DB33366-7A16-4DD1-B854-22829CF11060}" destId="{4B769ACF-8297-4F82-A09B-BAA8F961E4C1}" srcOrd="1" destOrd="0" presId="urn:microsoft.com/office/officeart/2018/5/layout/IconCircleLabelList"/>
    <dgm:cxn modelId="{341E7CC8-EAF1-1342-BF78-F441C580D094}" type="presParOf" srcId="{8DB33366-7A16-4DD1-B854-22829CF11060}" destId="{815613EE-C555-4A1D-A177-52306DB28DB5}" srcOrd="2" destOrd="0" presId="urn:microsoft.com/office/officeart/2018/5/layout/IconCircleLabelList"/>
    <dgm:cxn modelId="{AC43E8D0-1DC5-FA48-A9A8-AF91DF323DE6}" type="presParOf" srcId="{8DB33366-7A16-4DD1-B854-22829CF11060}" destId="{37B0533A-3758-41AF-B19D-FE8CBE97E9C7}" srcOrd="3" destOrd="0" presId="urn:microsoft.com/office/officeart/2018/5/layout/IconCircleLabelList"/>
    <dgm:cxn modelId="{9069370B-927F-304E-A088-B9EAF0F265DA}" type="presParOf" srcId="{D2ED3BC1-4047-4A9E-AD57-6545B897CC71}" destId="{C88BFE94-698D-7F41-A24E-B0EE87BD7BA5}" srcOrd="1" destOrd="0" presId="urn:microsoft.com/office/officeart/2018/5/layout/IconCircleLabelList"/>
    <dgm:cxn modelId="{18F77388-9B8D-634E-9941-F529E202A074}" type="presParOf" srcId="{D2ED3BC1-4047-4A9E-AD57-6545B897CC71}" destId="{9DACFF36-4E09-4EB8-A143-9C0640154573}" srcOrd="2" destOrd="0" presId="urn:microsoft.com/office/officeart/2018/5/layout/IconCircleLabelList"/>
    <dgm:cxn modelId="{FD4FEDD9-76E4-534A-A961-C86C132647F5}" type="presParOf" srcId="{9DACFF36-4E09-4EB8-A143-9C0640154573}" destId="{186282C0-0F08-4D86-9F21-8C9B72A413BD}" srcOrd="0" destOrd="0" presId="urn:microsoft.com/office/officeart/2018/5/layout/IconCircleLabelList"/>
    <dgm:cxn modelId="{F37DCA98-A2B9-3C4C-AA8C-486D70721783}" type="presParOf" srcId="{9DACFF36-4E09-4EB8-A143-9C0640154573}" destId="{1DA6BFAB-95B2-4BA2-9FB9-49829CBB4AEA}" srcOrd="1" destOrd="0" presId="urn:microsoft.com/office/officeart/2018/5/layout/IconCircleLabelList"/>
    <dgm:cxn modelId="{E1162512-AF8E-A645-903D-F8053571AF56}" type="presParOf" srcId="{9DACFF36-4E09-4EB8-A143-9C0640154573}" destId="{CBAF903A-45D7-4DA8-AE8D-470F6B417E9C}" srcOrd="2" destOrd="0" presId="urn:microsoft.com/office/officeart/2018/5/layout/IconCircleLabelList"/>
    <dgm:cxn modelId="{E230B504-F22C-C349-AC7A-DFB7949D2243}" type="presParOf" srcId="{9DACFF36-4E09-4EB8-A143-9C0640154573}" destId="{3CE6EFCF-A0EE-47AB-B7DF-5EC1FEBAF84D}" srcOrd="3" destOrd="0" presId="urn:microsoft.com/office/officeart/2018/5/layout/IconCircleLabelList"/>
    <dgm:cxn modelId="{3AD2F406-7981-D34E-A854-3E7B848F67E1}" type="presParOf" srcId="{D2ED3BC1-4047-4A9E-AD57-6545B897CC71}" destId="{93D87538-546F-AB40-AE7F-C6CB5220E65E}" srcOrd="3" destOrd="0" presId="urn:microsoft.com/office/officeart/2018/5/layout/IconCircleLabelList"/>
    <dgm:cxn modelId="{0079C957-9EB7-754F-A509-A83E86EDE066}" type="presParOf" srcId="{D2ED3BC1-4047-4A9E-AD57-6545B897CC71}" destId="{286CE17C-AD28-0043-964C-4239A5E47BBA}" srcOrd="4" destOrd="0" presId="urn:microsoft.com/office/officeart/2018/5/layout/IconCircleLabelList"/>
    <dgm:cxn modelId="{0A969A8B-025C-334D-BAB2-035EAEF6E8CC}" type="presParOf" srcId="{286CE17C-AD28-0043-964C-4239A5E47BBA}" destId="{C7E35B6C-54BE-5E4C-8812-EB18FC2D3BC9}" srcOrd="0" destOrd="0" presId="urn:microsoft.com/office/officeart/2018/5/layout/IconCircleLabelList"/>
    <dgm:cxn modelId="{145F22C9-158B-4141-AFB9-0FB6CFE147A9}" type="presParOf" srcId="{286CE17C-AD28-0043-964C-4239A5E47BBA}" destId="{A0958808-FD66-FE45-A4AC-DA80A9706099}" srcOrd="1" destOrd="0" presId="urn:microsoft.com/office/officeart/2018/5/layout/IconCircleLabelList"/>
    <dgm:cxn modelId="{4A07FAC9-E085-ED4B-A1EC-E80ACF080756}" type="presParOf" srcId="{286CE17C-AD28-0043-964C-4239A5E47BBA}" destId="{87E3D364-85DF-6446-93F9-49C9BD658279}" srcOrd="2" destOrd="0" presId="urn:microsoft.com/office/officeart/2018/5/layout/IconCircleLabelList"/>
    <dgm:cxn modelId="{3C138F0D-0BD5-BC46-972D-6346CDCEA001}" type="presParOf" srcId="{286CE17C-AD28-0043-964C-4239A5E47BBA}" destId="{ABE036DB-30D5-0244-99A3-293AB34AEEB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0E647-15C2-4524-A527-BCB7F49D3B14}">
      <dsp:nvSpPr>
        <dsp:cNvPr id="0" name=""/>
        <dsp:cNvSpPr/>
      </dsp:nvSpPr>
      <dsp:spPr>
        <a:xfrm>
          <a:off x="668444" y="601271"/>
          <a:ext cx="1852875" cy="1852875"/>
        </a:xfrm>
        <a:prstGeom prst="ellipse">
          <a:avLst/>
        </a:prstGeom>
        <a:gradFill rotWithShape="0">
          <a:gsLst>
            <a:gs pos="0">
              <a:schemeClr val="bg1">
                <a:lumMod val="85000"/>
              </a:schemeClr>
            </a:gs>
            <a:gs pos="64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B769ACF-8297-4F82-A09B-BAA8F961E4C1}">
      <dsp:nvSpPr>
        <dsp:cNvPr id="0" name=""/>
        <dsp:cNvSpPr/>
      </dsp:nvSpPr>
      <dsp:spPr>
        <a:xfrm>
          <a:off x="1063319" y="996146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B0533A-3758-41AF-B19D-FE8CBE97E9C7}">
      <dsp:nvSpPr>
        <dsp:cNvPr id="0" name=""/>
        <dsp:cNvSpPr/>
      </dsp:nvSpPr>
      <dsp:spPr>
        <a:xfrm>
          <a:off x="76132" y="303127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400" kern="1200"/>
            <a:t>962 Neuronen</a:t>
          </a:r>
          <a:endParaRPr lang="en-US" sz="3400" kern="1200"/>
        </a:p>
      </dsp:txBody>
      <dsp:txXfrm>
        <a:off x="76132" y="3031272"/>
        <a:ext cx="3037500" cy="720000"/>
      </dsp:txXfrm>
    </dsp:sp>
    <dsp:sp modelId="{186282C0-0F08-4D86-9F21-8C9B72A413BD}">
      <dsp:nvSpPr>
        <dsp:cNvPr id="0" name=""/>
        <dsp:cNvSpPr/>
      </dsp:nvSpPr>
      <dsp:spPr>
        <a:xfrm>
          <a:off x="4237507" y="601271"/>
          <a:ext cx="1852875" cy="1852875"/>
        </a:xfrm>
        <a:prstGeom prst="ellipse">
          <a:avLst/>
        </a:prstGeom>
        <a:gradFill rotWithShape="0">
          <a:gsLst>
            <a:gs pos="0">
              <a:schemeClr val="bg1">
                <a:lumMod val="85000"/>
              </a:schemeClr>
            </a:gs>
            <a:gs pos="64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DA6BFAB-95B2-4BA2-9FB9-49829CBB4AEA}">
      <dsp:nvSpPr>
        <dsp:cNvPr id="0" name=""/>
        <dsp:cNvSpPr/>
      </dsp:nvSpPr>
      <dsp:spPr>
        <a:xfrm>
          <a:off x="4632382" y="996146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E6EFCF-A0EE-47AB-B7DF-5EC1FEBAF84D}">
      <dsp:nvSpPr>
        <dsp:cNvPr id="0" name=""/>
        <dsp:cNvSpPr/>
      </dsp:nvSpPr>
      <dsp:spPr>
        <a:xfrm>
          <a:off x="3645194" y="303127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400" kern="1200"/>
            <a:t>8 658 Gewichte</a:t>
          </a:r>
          <a:endParaRPr lang="en-US" sz="3400" kern="1200"/>
        </a:p>
      </dsp:txBody>
      <dsp:txXfrm>
        <a:off x="3645194" y="3031272"/>
        <a:ext cx="3037500" cy="720000"/>
      </dsp:txXfrm>
    </dsp:sp>
    <dsp:sp modelId="{C7E35B6C-54BE-5E4C-8812-EB18FC2D3BC9}">
      <dsp:nvSpPr>
        <dsp:cNvPr id="0" name=""/>
        <dsp:cNvSpPr/>
      </dsp:nvSpPr>
      <dsp:spPr>
        <a:xfrm>
          <a:off x="7806569" y="601271"/>
          <a:ext cx="1852875" cy="1852875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64000">
              <a:prstClr val="white">
                <a:lumMod val="75000"/>
              </a:prstClr>
            </a:gs>
            <a:gs pos="100000">
              <a:prstClr val="white">
                <a:lumMod val="65000"/>
              </a:prst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0958808-FD66-FE45-A4AC-DA80A9706099}">
      <dsp:nvSpPr>
        <dsp:cNvPr id="0" name=""/>
        <dsp:cNvSpPr/>
      </dsp:nvSpPr>
      <dsp:spPr>
        <a:xfrm>
          <a:off x="8201444" y="996146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E036DB-30D5-0244-99A3-293AB34AEEBD}">
      <dsp:nvSpPr>
        <dsp:cNvPr id="0" name=""/>
        <dsp:cNvSpPr/>
      </dsp:nvSpPr>
      <dsp:spPr>
        <a:xfrm>
          <a:off x="7214257" y="303127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3400" kern="1200"/>
            <a:t>70 000 Bilder</a:t>
          </a:r>
        </a:p>
      </dsp:txBody>
      <dsp:txXfrm>
        <a:off x="7214257" y="3031272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BEEB9-1A1E-B446-9DAB-50EB71E421F4}" type="datetimeFigureOut">
              <a:rPr lang="de-DE" smtClean="0"/>
              <a:t>14.04.20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31CE9-1FC2-2143-A106-61406043085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21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31CE9-1FC2-2143-A106-61406043085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453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31CE9-1FC2-2143-A106-614060430853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677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31CE9-1FC2-2143-A106-614060430853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91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52CB0-E5FD-C24B-847D-AD84862D5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BD1C78-EC68-AF41-BC09-A30C10ECF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8947F-30B0-AF47-9814-64BEAB7C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5AHIT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FAF94F-98BC-E74C-991D-FADEBD56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0" y="6356349"/>
            <a:ext cx="25146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174D727-B7DA-624B-9C1E-028CEEABAB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2" y="299414"/>
            <a:ext cx="6095210" cy="945997"/>
          </a:xfrm>
          <a:prstGeom prst="rect">
            <a:avLst/>
          </a:prstGeom>
          <a:gradFill rotWithShape="1">
            <a:gsLst>
              <a:gs pos="0">
                <a:srgbClr val="9933FF"/>
              </a:gs>
              <a:gs pos="100000">
                <a:srgbClr val="FFFF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E77941E-EE0A-614C-92F3-3B0662538F81}"/>
              </a:ext>
            </a:extLst>
          </p:cNvPr>
          <p:cNvSpPr>
            <a:spLocks noChangeArrowheads="1"/>
          </p:cNvSpPr>
          <p:nvPr userDrawn="1"/>
        </p:nvSpPr>
        <p:spPr bwMode="auto">
          <a:xfrm rot="10800000">
            <a:off x="6096000" y="300692"/>
            <a:ext cx="6096790" cy="945997"/>
          </a:xfrm>
          <a:prstGeom prst="rect">
            <a:avLst/>
          </a:prstGeom>
          <a:gradFill rotWithShape="1">
            <a:gsLst>
              <a:gs pos="0">
                <a:srgbClr val="9933FF"/>
              </a:gs>
              <a:gs pos="100000">
                <a:srgbClr val="FFFF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Picture 2" descr="IT_Icon_Symbol">
            <a:extLst>
              <a:ext uri="{FF2B5EF4-FFF2-40B4-BE49-F238E27FC236}">
                <a16:creationId xmlns:a16="http://schemas.microsoft.com/office/drawing/2014/main" id="{A5E4822F-EDFF-664C-BEBC-3AD45C160F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188" y="-55377"/>
            <a:ext cx="1611624" cy="165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0E739C65-772D-4548-901D-E8D901822667}"/>
              </a:ext>
            </a:extLst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44" y="5623398"/>
            <a:ext cx="819374" cy="11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0D17F9C-96DB-0441-B32A-C0C2B0CE06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>
            <a:fillRect/>
          </a:stretch>
        </p:blipFill>
        <p:spPr bwMode="auto">
          <a:xfrm>
            <a:off x="11649036" y="365125"/>
            <a:ext cx="463050" cy="50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7738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B1FE8-090D-0942-9327-5DB760B8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5EAD97-4E98-5546-A816-EEE2220D5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7EA99E-3141-B24D-8398-BF8FD8FB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E136CF-61A2-0B4C-B8BC-DFFE72870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A6ABE8-4549-2E40-8677-60F2813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7936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41C7389-09A0-7F4D-9C28-EAECB7378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81BE744-C845-2D49-A7F3-5CFEA1E1A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E402B-CEFE-364A-BBF9-850D7021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A4AAE7-FCED-E645-81F7-F64C26C0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E7C40-97E3-0845-B00B-FB33B317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2824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CB541-FAFF-E14D-AFA5-C1355504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31A1ED-DA25-A544-9AA0-F7F1166A8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035C10-684B-D449-ADC6-BE1058F1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5AHIT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A9A80A-79B2-444B-8428-9822404F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910" y="6350272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98B18ED-620F-2C45-BA6E-55CAD3BC596F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44" y="5623398"/>
            <a:ext cx="819374" cy="11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3FE0AAB2-8BC8-9942-8CC5-DC49F0E36233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-1759997" y="2679861"/>
            <a:ext cx="4656687" cy="845636"/>
          </a:xfrm>
          <a:prstGeom prst="rect">
            <a:avLst/>
          </a:prstGeom>
          <a:gradFill rotWithShape="1">
            <a:gsLst>
              <a:gs pos="0">
                <a:srgbClr val="9933FF"/>
              </a:gs>
              <a:gs pos="100000">
                <a:srgbClr val="FFFFF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Picture 2" descr="IT_Icon_Symbol">
            <a:extLst>
              <a:ext uri="{FF2B5EF4-FFF2-40B4-BE49-F238E27FC236}">
                <a16:creationId xmlns:a16="http://schemas.microsoft.com/office/drawing/2014/main" id="{6B47A231-E8A8-9F42-850F-FE88D167F5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67" y="-27066"/>
            <a:ext cx="1290371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4FE786E-AB68-194D-9A6E-1003BD6F2D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"/>
          <a:stretch>
            <a:fillRect/>
          </a:stretch>
        </p:blipFill>
        <p:spPr bwMode="auto">
          <a:xfrm>
            <a:off x="11649036" y="365125"/>
            <a:ext cx="463050" cy="50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8652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315C6-E748-574C-B8E3-0B31430B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CF712C-B8CE-A140-A553-48F71E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8AC3BE-80A2-D047-9F73-1586F29D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E70A7B-39A5-9644-927E-409A4A982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7C9A4-C5A5-4B40-BD98-D8F6E8D8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172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0AB0A-1D0B-D749-A785-B549C2DF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8A55CB-DA5C-964B-832D-F616C46E4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5765BC-2059-5A46-AA74-AA1FAB9E8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68C647-38E1-E247-9C20-62C12AD1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D19D31-B0B0-AD45-853F-63B8E415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3E6FC9-06EE-C640-B02A-EB81ECF0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6456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744BF-43A2-F147-BF67-7603EACAE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106D2-09CD-CD4D-A814-A1C60CDF9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4C4AC1-167C-EF40-9169-4EF4934E7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6A5B27-F4A3-7A48-A643-000A8B6E9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FA5646-E8B2-8D45-9E60-4B8ABFB56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C735D8-7D6E-9A4C-B932-83175870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928A8DC-B8A4-2743-8788-2F195A4F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E46CED3-7397-FC41-B312-D396F40F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911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33C4B-2913-8144-9462-52E8785F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023DF9-FCF5-EB49-94A5-77A802A1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875C33-4DBA-D747-AD5A-0F449B9B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7B0764-2B00-0143-8093-70C9DE51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44373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864674-F990-0D49-A985-4CC1A22A0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5892DE-2594-7346-9F92-AA71C781E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62960E-506C-B949-9FB7-97AA30F3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85085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5C444-A02E-F64B-AF7E-EC1316DC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F6ECB0-212A-644E-BF83-0C03C8325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58F1A2-41CC-D143-BF3C-5CEEA68C8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FFBE42-0190-7741-BC5F-1246C19E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4823B4-259F-DC44-AB56-0EAB8AF47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03ED4A-3FF6-0B4D-AD9E-8A9505D48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63569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FF297-82DE-4C4E-B341-F88A524FE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242CA4-3406-5B4B-A293-678D37EA1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F48B2F-7A40-F041-A532-487D52DB3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727327-BABD-3242-A7AB-04FA184A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CDCCE9-7391-A646-998C-A49B5AA8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994274-DDFB-0E4E-8021-65F5CB5B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DB1C53-E399-9440-885A-B0486A62BCF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8070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4BE707F-8B7F-6D45-BFB8-A953F451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12" y="365125"/>
            <a:ext cx="103278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C975FA-B406-F045-8157-A4660128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5910" y="1825625"/>
            <a:ext cx="10327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5FEFA8-39E7-3B40-A6C6-3014BBEF4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5AHIT 2019/2020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71D7AEDB-3D7F-9A43-BCC8-3166A51CD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910" y="63565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B1C53-E399-9440-885A-B0486A62BCF4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17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29.sv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A26AF-6386-B248-BF4F-0AAB40E72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Pixorize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22400B-AEA7-9D4F-B485-8F04ABAC27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Bildkolorierung</a:t>
            </a:r>
            <a:r>
              <a:rPr lang="en-GB" dirty="0"/>
              <a:t> </a:t>
            </a:r>
            <a:r>
              <a:rPr lang="en-GB" dirty="0" err="1"/>
              <a:t>mittels</a:t>
            </a:r>
            <a:r>
              <a:rPr lang="en-GB" dirty="0"/>
              <a:t> Machine Learning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004A57-6C25-440A-A79C-D1D00D49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5AHIT 2019/2020</a:t>
            </a:r>
          </a:p>
        </p:txBody>
      </p:sp>
    </p:spTree>
    <p:extLst>
      <p:ext uri="{BB962C8B-B14F-4D97-AF65-F5344CB8AC3E}">
        <p14:creationId xmlns:p14="http://schemas.microsoft.com/office/powerpoint/2010/main" val="3284395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FF76F-B579-2E4D-AC51-9BF7A364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| Traditional Programming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F3BF2-B9B8-E84C-8B5A-A28659A2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herkömmliche Computer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besser</a:t>
            </a:r>
            <a:r>
              <a:rPr lang="en-GB" dirty="0"/>
              <a:t> </a:t>
            </a:r>
            <a:r>
              <a:rPr lang="en-GB" b="1" dirty="0" err="1"/>
              <a:t>kalkulieren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Menschen</a:t>
            </a:r>
          </a:p>
          <a:p>
            <a:r>
              <a:rPr lang="en-GB" b="1" dirty="0"/>
              <a:t>Menschen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besser</a:t>
            </a:r>
            <a:r>
              <a:rPr lang="en-GB" dirty="0"/>
              <a:t> </a:t>
            </a:r>
            <a:r>
              <a:rPr lang="en-GB" b="1" dirty="0" err="1"/>
              <a:t>dynamische</a:t>
            </a:r>
            <a:r>
              <a:rPr lang="en-GB" b="1" dirty="0"/>
              <a:t> Muster</a:t>
            </a:r>
            <a:r>
              <a:rPr lang="en-GB" dirty="0"/>
              <a:t> </a:t>
            </a:r>
            <a:r>
              <a:rPr lang="en-GB" dirty="0" err="1"/>
              <a:t>erkennen</a:t>
            </a:r>
            <a:endParaRPr lang="en-GB" dirty="0"/>
          </a:p>
          <a:p>
            <a:r>
              <a:rPr lang="en-GB" b="1" dirty="0"/>
              <a:t>Machine Learning</a:t>
            </a:r>
            <a:r>
              <a:rPr lang="en-GB" dirty="0"/>
              <a:t> </a:t>
            </a:r>
            <a:r>
              <a:rPr lang="en-GB" dirty="0" err="1"/>
              <a:t>versucht</a:t>
            </a:r>
            <a:r>
              <a:rPr lang="en-GB" dirty="0"/>
              <a:t>, </a:t>
            </a:r>
            <a:r>
              <a:rPr lang="en-GB" b="1" dirty="0" err="1"/>
              <a:t>menschliche</a:t>
            </a:r>
            <a:r>
              <a:rPr lang="en-GB" b="1" dirty="0"/>
              <a:t> </a:t>
            </a:r>
            <a:r>
              <a:rPr lang="en-GB" b="1" dirty="0" err="1"/>
              <a:t>Kompetenzen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b="1" dirty="0" err="1"/>
              <a:t>imitieren</a:t>
            </a:r>
            <a:endParaRPr lang="en-GB" b="1" dirty="0"/>
          </a:p>
          <a:p>
            <a:pPr lvl="1"/>
            <a:r>
              <a:rPr lang="en-GB" dirty="0" err="1"/>
              <a:t>mithilfe</a:t>
            </a:r>
            <a:r>
              <a:rPr lang="en-GB" dirty="0"/>
              <a:t> von </a:t>
            </a:r>
            <a:r>
              <a:rPr lang="en-GB" dirty="0" err="1"/>
              <a:t>statistischen</a:t>
            </a:r>
            <a:r>
              <a:rPr lang="en-GB" dirty="0"/>
              <a:t> </a:t>
            </a:r>
            <a:r>
              <a:rPr lang="en-GB" dirty="0" err="1"/>
              <a:t>Methoden</a:t>
            </a:r>
            <a:endParaRPr lang="en-GB" dirty="0"/>
          </a:p>
          <a:p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EB0429-8F89-9F40-B29B-638B3551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C9C339-CF9C-6B45-BE04-09247867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3024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BAAA5C4-55BC-FF4E-97F7-E9E27457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10" y="1690688"/>
            <a:ext cx="5701552" cy="42761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633F4E-8C66-9A4E-A7FF-7F068B85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| Traditional Programming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E0460-A8F6-3F40-B7FB-31D7E3254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672" y="1825625"/>
            <a:ext cx="5047128" cy="4351338"/>
          </a:xfrm>
        </p:spPr>
        <p:txBody>
          <a:bodyPr/>
          <a:lstStyle/>
          <a:p>
            <a:r>
              <a:rPr lang="de-DE" dirty="0"/>
              <a:t>Beispiel: Erkennen von Hunde</a:t>
            </a:r>
          </a:p>
          <a:p>
            <a:r>
              <a:rPr lang="de-DE" dirty="0"/>
              <a:t>Hunde können sehr </a:t>
            </a:r>
            <a:r>
              <a:rPr lang="de-DE" b="1" dirty="0"/>
              <a:t>unterschiedlich</a:t>
            </a:r>
            <a:r>
              <a:rPr lang="de-DE" dirty="0"/>
              <a:t> sein</a:t>
            </a:r>
          </a:p>
          <a:p>
            <a:pPr lvl="1"/>
            <a:r>
              <a:rPr lang="de-DE" dirty="0"/>
              <a:t>enorm </a:t>
            </a:r>
            <a:r>
              <a:rPr lang="de-DE" b="1" dirty="0"/>
              <a:t>viele Verzweigungen </a:t>
            </a:r>
            <a:r>
              <a:rPr lang="de-DE" dirty="0"/>
              <a:t>müssten programmiert werden, um alle möglichen Fälle abzudecken</a:t>
            </a:r>
          </a:p>
          <a:p>
            <a:pPr lvl="2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183AB0-1623-F149-8F0C-2D81500D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3ACCDF-729F-6F4F-8551-8CD661226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754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8BD09-AE4D-FE4E-B2F6-8FEAEABD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| Traditional Programming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A0C6D1-3505-FD43-B068-132CAEA4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1" y="1825625"/>
            <a:ext cx="5428678" cy="4351338"/>
          </a:xfrm>
        </p:spPr>
        <p:txBody>
          <a:bodyPr/>
          <a:lstStyle/>
          <a:p>
            <a:r>
              <a:rPr lang="de-DE" dirty="0"/>
              <a:t>Machine Learning erzeugt ein Programm</a:t>
            </a:r>
          </a:p>
          <a:p>
            <a:pPr lvl="1"/>
            <a:r>
              <a:rPr lang="de-DE" dirty="0"/>
              <a:t>benötigt jedoch sehr viele Daten</a:t>
            </a:r>
          </a:p>
          <a:p>
            <a:pPr lvl="1"/>
            <a:r>
              <a:rPr lang="de-DE" dirty="0"/>
              <a:t>Muster in den Daten werden erkannt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ED0D7A-328C-874A-A77D-A97F0825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85" y="1825624"/>
            <a:ext cx="4716504" cy="3351493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31BB12-FBF9-1748-A3CB-8C862442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50E8F29-9205-E24C-9F0C-49C5E5FD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3645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6787E6-C549-B248-8289-9D7705B2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Learning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1A662D-DC77-3C44-A90A-C98AE6B43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5AHIT 2019/2020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FFE29F-0F5A-6D4A-8EDB-C01334AE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12</a:t>
            </a:fld>
            <a:endParaRPr lang="en-GB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7F2EEDC-5693-8A43-9CD7-81A2A479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0" y="1825625"/>
            <a:ext cx="6668431" cy="4351338"/>
          </a:xfrm>
        </p:spPr>
        <p:txBody>
          <a:bodyPr/>
          <a:lstStyle/>
          <a:p>
            <a:r>
              <a:rPr lang="de-DE" dirty="0"/>
              <a:t>das Modell erhält zusätzlich zu den </a:t>
            </a:r>
            <a:r>
              <a:rPr lang="de-DE" b="1" dirty="0"/>
              <a:t>Input-Daten</a:t>
            </a:r>
            <a:r>
              <a:rPr lang="de-DE" dirty="0"/>
              <a:t> auch die erwarteten </a:t>
            </a:r>
            <a:r>
              <a:rPr lang="de-DE" b="1" dirty="0"/>
              <a:t>Output-Daten</a:t>
            </a:r>
          </a:p>
          <a:p>
            <a:r>
              <a:rPr lang="de-DE" dirty="0"/>
              <a:t>dadurch kennt das Modell die Lösung, wenn ein Fehler gemacht wurde</a:t>
            </a:r>
          </a:p>
          <a:p>
            <a:pPr lvl="1"/>
            <a:r>
              <a:rPr lang="de-DE" dirty="0"/>
              <a:t>vergleichbar mit einem </a:t>
            </a:r>
            <a:r>
              <a:rPr lang="de-DE" b="1" dirty="0"/>
              <a:t>Coach</a:t>
            </a:r>
            <a:r>
              <a:rPr lang="de-DE" dirty="0"/>
              <a:t>, der Fehler anzeigt</a:t>
            </a:r>
          </a:p>
          <a:p>
            <a:r>
              <a:rPr lang="de-DE" dirty="0"/>
              <a:t>somit lernt das Modell effektiver</a:t>
            </a:r>
          </a:p>
        </p:txBody>
      </p:sp>
      <p:pic>
        <p:nvPicPr>
          <p:cNvPr id="9" name="Inhaltsplatzhalter 6">
            <a:extLst>
              <a:ext uri="{FF2B5EF4-FFF2-40B4-BE49-F238E27FC236}">
                <a16:creationId xmlns:a16="http://schemas.microsoft.com/office/drawing/2014/main" id="{3D9D4091-452E-804A-9558-F3ADF9A8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41" y="1690688"/>
            <a:ext cx="3429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152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8C085-3482-3748-8810-90B9AC50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Learning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7A1B5E-428C-304C-8F71-0C14A26BC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D50D9E-0B4E-C349-9D15-B8765635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13</a:t>
            </a:fld>
            <a:endParaRPr lang="en-GB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432AFF0-71CD-394D-84E7-5B30AF68C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52" y="1690688"/>
            <a:ext cx="7051495" cy="45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279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576AD-7913-8F41-9462-96BA3735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künstliche Neuron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0E7C65-B47B-A04A-A1A1-37EA4EF1F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1" y="1825625"/>
            <a:ext cx="5070090" cy="4351338"/>
          </a:xfrm>
        </p:spPr>
        <p:txBody>
          <a:bodyPr/>
          <a:lstStyle/>
          <a:p>
            <a:r>
              <a:rPr lang="de-DE" dirty="0"/>
              <a:t>inspiriert von der Neurobiologie</a:t>
            </a:r>
          </a:p>
          <a:p>
            <a:r>
              <a:rPr lang="de-DE" b="1" dirty="0"/>
              <a:t>Inputs</a:t>
            </a:r>
            <a:r>
              <a:rPr lang="de-DE" dirty="0"/>
              <a:t> besitzen </a:t>
            </a:r>
            <a:r>
              <a:rPr lang="de-DE" b="1" dirty="0"/>
              <a:t>Gewichte</a:t>
            </a:r>
          </a:p>
          <a:p>
            <a:pPr lvl="1"/>
            <a:r>
              <a:rPr lang="de-DE" dirty="0"/>
              <a:t>Gewichte sind variable Werte</a:t>
            </a:r>
          </a:p>
          <a:p>
            <a:r>
              <a:rPr lang="de-DE" dirty="0"/>
              <a:t>gewichtete Inputs werden summiert und fließen durch eine Aktivierungsfunktion</a:t>
            </a:r>
          </a:p>
          <a:p>
            <a:r>
              <a:rPr lang="de-DE" dirty="0"/>
              <a:t>die </a:t>
            </a:r>
            <a:r>
              <a:rPr lang="de-DE" b="1" dirty="0"/>
              <a:t>Aktivierungsfunktion</a:t>
            </a:r>
            <a:r>
              <a:rPr lang="de-DE" dirty="0"/>
              <a:t> entscheidet, ob das Neuron feuert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C27099-B3D9-3647-B2C5-578372BE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C380B1-A235-B047-B854-30AAC4E2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14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CFD1C5-D6DD-2041-910B-38FAE571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224741"/>
            <a:ext cx="5074123" cy="24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874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0BB46-E84C-4F4E-9091-E1A5631A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künstliche Neuron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3D5B4B-F11A-4C4B-BE03-A84DD752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 gesagt:</a:t>
            </a:r>
          </a:p>
          <a:p>
            <a:pPr lvl="1"/>
            <a:r>
              <a:rPr lang="de-DE" i="1" dirty="0"/>
              <a:t>große</a:t>
            </a:r>
            <a:r>
              <a:rPr lang="de-DE" dirty="0"/>
              <a:t> Inputs * </a:t>
            </a:r>
            <a:r>
              <a:rPr lang="de-DE" i="1" dirty="0"/>
              <a:t>große</a:t>
            </a:r>
            <a:r>
              <a:rPr lang="de-DE" dirty="0"/>
              <a:t> Gewichte = </a:t>
            </a:r>
            <a:r>
              <a:rPr lang="de-DE" i="1" dirty="0"/>
              <a:t>großer</a:t>
            </a:r>
            <a:r>
              <a:rPr lang="de-DE" dirty="0"/>
              <a:t> Output</a:t>
            </a:r>
          </a:p>
          <a:p>
            <a:pPr lvl="1"/>
            <a:r>
              <a:rPr lang="de-DE" i="1" dirty="0"/>
              <a:t>große</a:t>
            </a:r>
            <a:r>
              <a:rPr lang="de-DE" dirty="0"/>
              <a:t> Inputs * </a:t>
            </a:r>
            <a:r>
              <a:rPr lang="de-DE" i="1" dirty="0"/>
              <a:t>kleine</a:t>
            </a:r>
            <a:r>
              <a:rPr lang="de-DE" dirty="0"/>
              <a:t> Gewichte = </a:t>
            </a:r>
            <a:r>
              <a:rPr lang="de-DE" i="1" dirty="0"/>
              <a:t>mittlerer</a:t>
            </a:r>
            <a:r>
              <a:rPr lang="de-DE" dirty="0"/>
              <a:t> Output</a:t>
            </a:r>
          </a:p>
          <a:p>
            <a:pPr lvl="1"/>
            <a:r>
              <a:rPr lang="de-DE" i="1" dirty="0"/>
              <a:t>kleine</a:t>
            </a:r>
            <a:r>
              <a:rPr lang="de-DE" dirty="0"/>
              <a:t> Inputs * </a:t>
            </a:r>
            <a:r>
              <a:rPr lang="de-DE" i="1" dirty="0"/>
              <a:t>große</a:t>
            </a:r>
            <a:r>
              <a:rPr lang="de-DE" dirty="0"/>
              <a:t> Gewichte = </a:t>
            </a:r>
            <a:r>
              <a:rPr lang="de-DE" i="1" dirty="0"/>
              <a:t>mittlerer</a:t>
            </a:r>
            <a:r>
              <a:rPr lang="de-DE" dirty="0"/>
              <a:t> Output</a:t>
            </a:r>
          </a:p>
          <a:p>
            <a:pPr lvl="1"/>
            <a:r>
              <a:rPr lang="de-DE" i="1" dirty="0"/>
              <a:t>kleine</a:t>
            </a:r>
            <a:r>
              <a:rPr lang="de-DE" dirty="0"/>
              <a:t> Inputs * </a:t>
            </a:r>
            <a:r>
              <a:rPr lang="de-DE" i="1" dirty="0"/>
              <a:t>kleine</a:t>
            </a:r>
            <a:r>
              <a:rPr lang="de-DE" dirty="0"/>
              <a:t> Gewichte = </a:t>
            </a:r>
            <a:r>
              <a:rPr lang="de-DE" i="1" dirty="0"/>
              <a:t>kleiner</a:t>
            </a:r>
            <a:r>
              <a:rPr lang="de-DE" dirty="0"/>
              <a:t> Output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die Größe des Outputs entscheidet, wie wichtig ein Neuron ist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54419D-BE2E-3C44-858F-12D998D95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5D3053-54CA-2347-AE2C-FD60231F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8573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92AA3-2447-BE4C-9DBF-F5CF0A7E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6B90F5-5541-174A-9379-CCAA2CB50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Lernen</a:t>
            </a:r>
            <a:r>
              <a:rPr lang="de-DE" dirty="0"/>
              <a:t> ist lediglich das </a:t>
            </a:r>
            <a:r>
              <a:rPr lang="de-DE" b="1" dirty="0"/>
              <a:t>Verändern der Gewichte</a:t>
            </a:r>
          </a:p>
          <a:p>
            <a:r>
              <a:rPr lang="de-DE" dirty="0"/>
              <a:t>ist die Abweichung des Outputs zum erwarteten Output hoch, so werden die Gewichte drastisch verändert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99F742-AB8B-5E4D-9E51-C921F093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1EF7BE-9F8B-BA45-8ECD-CFAA0981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0862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8C16C-5E89-B84C-8E70-2A996FCE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Netzwerkarchitektur bei Pixorize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22DA7D-CBC3-DA4F-8685-9770170CA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 Zusammenfügen mehrerer Neuronen erhält man ein tiefes neuronales Netz</a:t>
            </a:r>
          </a:p>
          <a:p>
            <a:pPr lvl="1"/>
            <a:r>
              <a:rPr lang="de-DE" dirty="0"/>
              <a:t>notwendig bei komplexen Aufgaben</a:t>
            </a:r>
          </a:p>
          <a:p>
            <a:r>
              <a:rPr lang="de-DE" dirty="0"/>
              <a:t>für das Verarbeiten von Bildern gibt es eine spezielle Art</a:t>
            </a:r>
          </a:p>
          <a:p>
            <a:pPr lvl="1"/>
            <a:r>
              <a:rPr lang="de-DE" dirty="0"/>
              <a:t>Convolutional Neural Networks (CNN)</a:t>
            </a:r>
          </a:p>
          <a:p>
            <a:pPr lvl="1"/>
            <a:r>
              <a:rPr lang="de-DE" dirty="0"/>
              <a:t>leistungseffizienter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9C82B5-6727-2A46-9301-A5E23D7B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6BB804-8BA9-AE47-97A0-DDC825D8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162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3DCAE-FA36-504D-94CF-972C4E98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Netzwerkarchitektur bei Pixorize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7F69A4-1F0C-6340-8737-EA069F22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38EDB8-844E-EA48-B63B-786317AD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CC6CBC-3DB7-0946-B46C-A4903911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969" y="1690688"/>
            <a:ext cx="8735773" cy="39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603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Mann, Kleidung, Schlips enthält.&#10;&#10;Automatisch generierte Beschreibung">
            <a:extLst>
              <a:ext uri="{FF2B5EF4-FFF2-40B4-BE49-F238E27FC236}">
                <a16:creationId xmlns:a16="http://schemas.microsoft.com/office/drawing/2014/main" id="{B56111B4-CB12-4985-9491-C2DD6E0F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206" y="1794265"/>
            <a:ext cx="2449585" cy="32694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438F19-4A8B-344F-9052-74A074B2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Diplomanden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8032C8-AE17-034A-87B7-7F9BAE1C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5AHIT 2019/2020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BD91B8-E661-A944-975D-0C3B9729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1</a:t>
            </a:fld>
            <a:endParaRPr lang="en-GB"/>
          </a:p>
        </p:txBody>
      </p:sp>
      <p:pic>
        <p:nvPicPr>
          <p:cNvPr id="6" name="Grafik 5" descr="Ein Bild, das Person, Schlips, Anzug, Mann enthält.&#10;&#10;Automatisch generierte Beschreibung">
            <a:extLst>
              <a:ext uri="{FF2B5EF4-FFF2-40B4-BE49-F238E27FC236}">
                <a16:creationId xmlns:a16="http://schemas.microsoft.com/office/drawing/2014/main" id="{95ED7E24-E98F-42B2-B90D-C600E53CF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14" y="1794267"/>
            <a:ext cx="2452099" cy="326946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DD2DD4B-CD05-47BA-8A42-C5339F42A071}"/>
              </a:ext>
            </a:extLst>
          </p:cNvPr>
          <p:cNvSpPr txBox="1"/>
          <p:nvPr/>
        </p:nvSpPr>
        <p:spPr>
          <a:xfrm>
            <a:off x="2246211" y="5195408"/>
            <a:ext cx="128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Stefan Haas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9B55D1-AE10-45E8-93DD-456F25103BBE}"/>
              </a:ext>
            </a:extLst>
          </p:cNvPr>
          <p:cNvSpPr txBox="1"/>
          <p:nvPr/>
        </p:nvSpPr>
        <p:spPr>
          <a:xfrm>
            <a:off x="8590640" y="519540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Manuel Riedl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AAC54-9E61-40E7-B596-AC89301ED10B}"/>
              </a:ext>
            </a:extLst>
          </p:cNvPr>
          <p:cNvSpPr txBox="1"/>
          <p:nvPr/>
        </p:nvSpPr>
        <p:spPr>
          <a:xfrm>
            <a:off x="5148591" y="5200710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Stefan </a:t>
            </a:r>
            <a:r>
              <a:rPr lang="de-AT" dirty="0" err="1"/>
              <a:t>Etzelstorfer</a:t>
            </a:r>
            <a:endParaRPr lang="de-AT" dirty="0"/>
          </a:p>
        </p:txBody>
      </p:sp>
      <p:pic>
        <p:nvPicPr>
          <p:cNvPr id="15" name="Grafik 14" descr="Ein Bild, das Person, Mann, Schlips, Anzug enthält.&#10;&#10;Automatisch generierte Beschreibung">
            <a:extLst>
              <a:ext uri="{FF2B5EF4-FFF2-40B4-BE49-F238E27FC236}">
                <a16:creationId xmlns:a16="http://schemas.microsoft.com/office/drawing/2014/main" id="{2BB32A8B-1A8F-304B-A22D-008D203282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0"/>
          <a:stretch/>
        </p:blipFill>
        <p:spPr>
          <a:xfrm>
            <a:off x="8077286" y="1794265"/>
            <a:ext cx="2452099" cy="32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2073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34D79E-5A64-3A46-AE39-F18CE7AA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5AHIT 2019/2020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B2A2EB72-19EF-4B76-830A-6AEF0284C2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213587"/>
              </p:ext>
            </p:extLst>
          </p:nvPr>
        </p:nvGraphicFramePr>
        <p:xfrm>
          <a:off x="1025910" y="1828800"/>
          <a:ext cx="10327889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el 1">
            <a:extLst>
              <a:ext uri="{FF2B5EF4-FFF2-40B4-BE49-F238E27FC236}">
                <a16:creationId xmlns:a16="http://schemas.microsoft.com/office/drawing/2014/main" id="{45B0A30D-36FB-3549-A64C-63279A79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12" y="365125"/>
            <a:ext cx="10327888" cy="1325563"/>
          </a:xfrm>
        </p:spPr>
        <p:txBody>
          <a:bodyPr/>
          <a:lstStyle/>
          <a:p>
            <a:r>
              <a:rPr lang="de-DE" dirty="0"/>
              <a:t>Netzwerkarchitektur bei Pixorize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974E4786-DBED-4CAD-A5C6-BE4DD931A30C}"/>
              </a:ext>
            </a:extLst>
          </p:cNvPr>
          <p:cNvSpPr txBox="1">
            <a:spLocks/>
          </p:cNvSpPr>
          <p:nvPr/>
        </p:nvSpPr>
        <p:spPr>
          <a:xfrm>
            <a:off x="1025910" y="63502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DB1C53-E399-9440-885A-B0486A62BCF4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0931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199C4-AAA9-4B41-B996-8472AD4D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5A885-9F59-834A-B27C-32ED4752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Training mit circa </a:t>
            </a:r>
            <a:r>
              <a:rPr lang="de-DE" b="1" dirty="0"/>
              <a:t>70 000 Bilder</a:t>
            </a:r>
            <a:endParaRPr lang="de-DE" dirty="0"/>
          </a:p>
          <a:p>
            <a:endParaRPr lang="de-DE" dirty="0"/>
          </a:p>
          <a:p>
            <a:r>
              <a:rPr lang="de-DE" dirty="0"/>
              <a:t>Training mit </a:t>
            </a:r>
            <a:r>
              <a:rPr lang="de-DE" b="1" dirty="0"/>
              <a:t>CPU</a:t>
            </a:r>
            <a:r>
              <a:rPr lang="de-DE" dirty="0"/>
              <a:t> (</a:t>
            </a:r>
            <a:r>
              <a:rPr lang="de-AT" dirty="0"/>
              <a:t>2,4 GHz Quad-Core Intel Core i7)</a:t>
            </a:r>
          </a:p>
          <a:p>
            <a:pPr lvl="1"/>
            <a:r>
              <a:rPr lang="de-AT" b="1" dirty="0">
                <a:sym typeface="Wingdings" pitchFamily="2" charset="2"/>
              </a:rPr>
              <a:t>circa 250 Tage</a:t>
            </a:r>
          </a:p>
          <a:p>
            <a:r>
              <a:rPr lang="de-AT" dirty="0">
                <a:sym typeface="Wingdings" pitchFamily="2" charset="2"/>
              </a:rPr>
              <a:t>Training mit </a:t>
            </a:r>
            <a:r>
              <a:rPr lang="de-AT" b="1" dirty="0">
                <a:sym typeface="Wingdings" pitchFamily="2" charset="2"/>
              </a:rPr>
              <a:t>Grafikkarte</a:t>
            </a:r>
            <a:r>
              <a:rPr lang="de-AT" dirty="0">
                <a:sym typeface="Wingdings" pitchFamily="2" charset="2"/>
              </a:rPr>
              <a:t> (</a:t>
            </a:r>
            <a:r>
              <a:rPr lang="de-AT" dirty="0" err="1">
                <a:sym typeface="Wingdings" pitchFamily="2" charset="2"/>
              </a:rPr>
              <a:t>Nvidia</a:t>
            </a:r>
            <a:r>
              <a:rPr lang="de-AT" dirty="0">
                <a:sym typeface="Wingdings" pitchFamily="2" charset="2"/>
              </a:rPr>
              <a:t> </a:t>
            </a:r>
            <a:r>
              <a:rPr lang="de-AT" dirty="0" err="1">
                <a:sym typeface="Wingdings" pitchFamily="2" charset="2"/>
              </a:rPr>
              <a:t>GeForce</a:t>
            </a:r>
            <a:r>
              <a:rPr lang="de-AT" dirty="0">
                <a:sym typeface="Wingdings" pitchFamily="2" charset="2"/>
              </a:rPr>
              <a:t> </a:t>
            </a:r>
            <a:r>
              <a:rPr lang="de-AT" dirty="0" err="1">
                <a:sym typeface="Wingdings" pitchFamily="2" charset="2"/>
              </a:rPr>
              <a:t>Gtx</a:t>
            </a:r>
            <a:r>
              <a:rPr lang="de-AT" dirty="0">
                <a:sym typeface="Wingdings" pitchFamily="2" charset="2"/>
              </a:rPr>
              <a:t> 1070)</a:t>
            </a:r>
          </a:p>
          <a:p>
            <a:pPr lvl="1"/>
            <a:r>
              <a:rPr lang="de-AT" b="1" dirty="0">
                <a:sym typeface="Wingdings" pitchFamily="2" charset="2"/>
              </a:rPr>
              <a:t>circa 5 Stunden</a:t>
            </a:r>
            <a:endParaRPr lang="de-AT" b="1" dirty="0"/>
          </a:p>
          <a:p>
            <a:endParaRPr lang="de-AT" dirty="0"/>
          </a:p>
          <a:p>
            <a:endParaRPr lang="de-AT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27A90F-783A-4C4D-A5C8-143C220C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20FAF8-3F73-0143-B713-DA4A9E0C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9893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43D68-221F-A84C-9B2C-0820A196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55A1033-3257-B54C-9DB1-1E1A64859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141401"/>
              </p:ext>
            </p:extLst>
          </p:nvPr>
        </p:nvGraphicFramePr>
        <p:xfrm>
          <a:off x="1025525" y="1825625"/>
          <a:ext cx="1032827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73F39F-B791-3C47-920A-CCAC73C2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3FF96B-A3F7-3A4E-A41D-7265D560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7117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C1FD599-D4F5-EC4A-89D4-FE0F15B89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00" y="1844811"/>
            <a:ext cx="5430126" cy="36258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769C9D-EF97-694A-A327-664BFAF7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518A0-8298-A248-8481-8E84CA17A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710" y="1844811"/>
            <a:ext cx="5070090" cy="4351338"/>
          </a:xfrm>
        </p:spPr>
        <p:txBody>
          <a:bodyPr/>
          <a:lstStyle/>
          <a:p>
            <a:r>
              <a:rPr lang="de-DE" dirty="0"/>
              <a:t>die erzeugten Fehlerraten wurden protokolliert</a:t>
            </a:r>
          </a:p>
          <a:p>
            <a:r>
              <a:rPr lang="de-DE" dirty="0"/>
              <a:t>Statistiken wurden erzeugt und verglichen</a:t>
            </a:r>
          </a:p>
          <a:p>
            <a:r>
              <a:rPr lang="de-DE" dirty="0"/>
              <a:t>eine </a:t>
            </a:r>
            <a:r>
              <a:rPr lang="de-DE" b="1" dirty="0"/>
              <a:t>globale Degression</a:t>
            </a:r>
            <a:r>
              <a:rPr lang="de-DE" dirty="0"/>
              <a:t> ist notwendig</a:t>
            </a:r>
          </a:p>
          <a:p>
            <a:pPr lvl="1"/>
            <a:r>
              <a:rPr lang="de-DE" b="1" dirty="0"/>
              <a:t>lokale Progressionen</a:t>
            </a:r>
            <a:r>
              <a:rPr lang="de-DE" dirty="0"/>
              <a:t> sind unvermeidbar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6569E4-D38C-114C-AE0F-EDB1D9C8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DBA867-86C8-124E-BFF0-98FBDC83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0953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95D0D-2C90-CE4A-BF9C-FC1F49FE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E44A2AE-3435-4345-9930-FB63827CA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008" y="1690688"/>
            <a:ext cx="5430792" cy="430631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10A407-89FB-6F46-8295-B7DD8807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168AF-5330-5841-A2DD-30500E47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23</a:t>
            </a:fld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96F86F5-F4C6-5043-ADE6-6C18ED5F012D}"/>
              </a:ext>
            </a:extLst>
          </p:cNvPr>
          <p:cNvSpPr txBox="1">
            <a:spLocks/>
          </p:cNvSpPr>
          <p:nvPr/>
        </p:nvSpPr>
        <p:spPr>
          <a:xfrm>
            <a:off x="1025911" y="1825625"/>
            <a:ext cx="48970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hier ein Vergleich zur vollautomatischen Kolorierung der Konkurrenz (</a:t>
            </a:r>
            <a:r>
              <a:rPr lang="de-AT" dirty="0" err="1"/>
              <a:t>ColouriseSG</a:t>
            </a:r>
            <a:r>
              <a:rPr lang="de-AT" dirty="0"/>
              <a:t>)</a:t>
            </a:r>
          </a:p>
          <a:p>
            <a:r>
              <a:rPr lang="de-AT" dirty="0"/>
              <a:t>Pixorize</a:t>
            </a:r>
          </a:p>
          <a:p>
            <a:pPr lvl="1"/>
            <a:r>
              <a:rPr lang="de-AT" dirty="0"/>
              <a:t>bessere Farben</a:t>
            </a:r>
          </a:p>
          <a:p>
            <a:pPr lvl="1"/>
            <a:r>
              <a:rPr lang="de-AT" dirty="0"/>
              <a:t>natürlichere Schattierung</a:t>
            </a:r>
          </a:p>
          <a:p>
            <a:pPr lvl="1"/>
            <a:r>
              <a:rPr lang="de-AT" dirty="0"/>
              <a:t>natürlichere Belichtung</a:t>
            </a:r>
          </a:p>
          <a:p>
            <a:pPr lvl="1"/>
            <a:r>
              <a:rPr lang="de-AT" dirty="0"/>
              <a:t>natürlicherer Kontrast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3901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E355F-7439-774A-A4BB-5E7F0D16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6F312A-4168-4249-AD57-27877092A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1" y="1825625"/>
            <a:ext cx="5070090" cy="4351338"/>
          </a:xfrm>
        </p:spPr>
        <p:txBody>
          <a:bodyPr/>
          <a:lstStyle/>
          <a:p>
            <a:r>
              <a:rPr lang="de-DE" dirty="0"/>
              <a:t>durch die Benutzerinteraktivität können mehrere </a:t>
            </a:r>
            <a:r>
              <a:rPr lang="de-DE" b="1" dirty="0"/>
              <a:t>unterschiedliche Bilder </a:t>
            </a:r>
            <a:r>
              <a:rPr lang="de-DE" dirty="0"/>
              <a:t>entstehen</a:t>
            </a:r>
          </a:p>
          <a:p>
            <a:r>
              <a:rPr lang="de-DE" dirty="0"/>
              <a:t>somit kann zum Beispiel die </a:t>
            </a:r>
            <a:r>
              <a:rPr lang="de-DE" b="1" dirty="0"/>
              <a:t>Farbe</a:t>
            </a:r>
            <a:r>
              <a:rPr lang="de-DE" dirty="0"/>
              <a:t> von Kleidung </a:t>
            </a:r>
            <a:r>
              <a:rPr lang="de-DE" b="1" dirty="0"/>
              <a:t>variabel verändert</a:t>
            </a:r>
            <a:r>
              <a:rPr lang="de-DE" dirty="0"/>
              <a:t> werden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E877BC-A199-484E-9F2C-88B582E4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B09594-4C51-C741-AE40-B6AD0962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24</a:t>
            </a:fld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1029250-8896-5C42-A451-B63DB805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124" y="1535151"/>
            <a:ext cx="1699877" cy="22035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B0093F3-D84A-5944-9D13-E2B2C4E10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46" y="2853201"/>
            <a:ext cx="1692007" cy="22035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3E8AA4-AC5D-8143-85FA-9352317DE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24" y="3954973"/>
            <a:ext cx="1707748" cy="2203545"/>
          </a:xfrm>
          <a:prstGeom prst="rect">
            <a:avLst/>
          </a:prstGeom>
        </p:spPr>
      </p:pic>
      <p:cxnSp>
        <p:nvCxnSpPr>
          <p:cNvPr id="13" name="Gekrümmte Verbindung 12">
            <a:extLst>
              <a:ext uri="{FF2B5EF4-FFF2-40B4-BE49-F238E27FC236}">
                <a16:creationId xmlns:a16="http://schemas.microsoft.com/office/drawing/2014/main" id="{D0A7F3C3-4881-214C-922A-CF04530749F3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8088453" y="3954973"/>
            <a:ext cx="1092671" cy="1101773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D7377705-9777-B84C-9C49-2EFF8A472E93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8088453" y="2636923"/>
            <a:ext cx="1092671" cy="1318050"/>
          </a:xfrm>
          <a:prstGeom prst="curved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6676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3951C-EBD5-0845-A70C-D58CBF74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 (Vollautomatisch)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4CEE9EA-ED00-5340-8756-3A936E00F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806" y="2118791"/>
            <a:ext cx="5880100" cy="37973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7DA88D-D738-AA41-953D-BE3C5CE1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5582C9-6F2A-2748-A726-C70F7587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9821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4F9B6-DCDC-4745-B31E-26CBE709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 (Benutzerinteraktiv – blau)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E383ED-6006-C247-A0E5-2A4B2A7FE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626E57-AE7D-2D4E-8C9F-1FA2AEEE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26</a:t>
            </a:fld>
            <a:endParaRPr lang="en-GB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7760EA1-6AE0-C14D-9757-9419997CB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9806" y="2144191"/>
            <a:ext cx="5880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667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34F763-B9AF-B84F-942A-7A551078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 (Benutzerinteraktiv – grün)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0B01DF-EF0C-8B4B-8FF1-8E2C641B6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D05791-C958-1642-9B64-EAA467D0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27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CEE9A5-DB21-5F4B-96C8-EFD60190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04" y="2128044"/>
            <a:ext cx="5880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242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ED148-93D2-0644-AC58-3212F06351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Datenaufbereitung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38C8F2-8924-F745-AF82-3A66F8953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(Stefan Etzelstorfer)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8A6158-AF2B-47C6-B438-FE91AD3F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5AHIT 2019/2020</a:t>
            </a:r>
          </a:p>
        </p:txBody>
      </p:sp>
    </p:spTree>
    <p:extLst>
      <p:ext uri="{BB962C8B-B14F-4D97-AF65-F5344CB8AC3E}">
        <p14:creationId xmlns:p14="http://schemas.microsoft.com/office/powerpoint/2010/main" val="36754439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74C167-7377-49C2-9834-FCD39171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3C450C-585E-49E3-9B1D-F583A6C4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  <a:p>
            <a:r>
              <a:rPr lang="de-AT" dirty="0"/>
              <a:t>Ziele</a:t>
            </a:r>
          </a:p>
          <a:p>
            <a:r>
              <a:rPr lang="de-AT" dirty="0"/>
              <a:t>Zeitplan</a:t>
            </a:r>
          </a:p>
          <a:p>
            <a:r>
              <a:rPr lang="de-AT" b="1" dirty="0" err="1"/>
              <a:t>Machine</a:t>
            </a:r>
            <a:r>
              <a:rPr lang="de-AT" b="1" dirty="0"/>
              <a:t> Learning </a:t>
            </a:r>
            <a:r>
              <a:rPr lang="de-AT" dirty="0"/>
              <a:t>(Stefan Haas)</a:t>
            </a:r>
          </a:p>
          <a:p>
            <a:r>
              <a:rPr lang="de-AT" b="1" dirty="0"/>
              <a:t>Datenaufbereitung</a:t>
            </a:r>
            <a:r>
              <a:rPr lang="de-AT" dirty="0"/>
              <a:t> (Stefan </a:t>
            </a:r>
            <a:r>
              <a:rPr lang="de-AT" dirty="0" err="1"/>
              <a:t>Etzelstorfer</a:t>
            </a:r>
            <a:r>
              <a:rPr lang="de-AT" dirty="0"/>
              <a:t>)</a:t>
            </a:r>
          </a:p>
          <a:p>
            <a:r>
              <a:rPr lang="de-AT" b="1" dirty="0"/>
              <a:t>User Interface </a:t>
            </a:r>
            <a:r>
              <a:rPr lang="de-AT" dirty="0"/>
              <a:t>(Manuel Riedl)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A4B39B-FC32-45B8-8328-A59096C7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1C07DF-55F9-41B0-9AC1-5ABE0E40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51741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E18D0-DC85-9747-B64D-7D06B9AE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7164B8-8741-4B43-8386-A1C09A28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Was sind Daten?</a:t>
            </a:r>
          </a:p>
          <a:p>
            <a:r>
              <a:rPr lang="de-DE" dirty="0"/>
              <a:t>Arten von Daten</a:t>
            </a:r>
          </a:p>
          <a:p>
            <a:r>
              <a:rPr lang="de-DE" dirty="0"/>
              <a:t>Warum Datenaufbereitung?</a:t>
            </a:r>
          </a:p>
          <a:p>
            <a:r>
              <a:rPr lang="de-DE" dirty="0"/>
              <a:t>Schritte der Datenaufbereitung</a:t>
            </a:r>
          </a:p>
          <a:p>
            <a:r>
              <a:rPr lang="de-DE" dirty="0"/>
              <a:t>Datenaufbereitung bei Pixorize</a:t>
            </a:r>
          </a:p>
          <a:p>
            <a:pPr lvl="1"/>
            <a:r>
              <a:rPr lang="de-DE" dirty="0"/>
              <a:t>Sammeln der Daten</a:t>
            </a:r>
          </a:p>
          <a:p>
            <a:pPr lvl="1"/>
            <a:r>
              <a:rPr lang="de-DE" dirty="0"/>
              <a:t>Bewerten der Daten</a:t>
            </a:r>
          </a:p>
          <a:p>
            <a:pPr lvl="1"/>
            <a:r>
              <a:rPr lang="de-DE" dirty="0"/>
              <a:t>Bereinigen der Daten</a:t>
            </a:r>
          </a:p>
          <a:p>
            <a:pPr lvl="1"/>
            <a:r>
              <a:rPr lang="de-DE" dirty="0"/>
              <a:t>Transformieren der Daten</a:t>
            </a:r>
          </a:p>
          <a:p>
            <a:pPr lvl="1"/>
            <a:r>
              <a:rPr lang="de-DE" dirty="0"/>
              <a:t>Persistieren der Daten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A69818-C06D-CE40-9DEC-ED49D8F1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2971C6-3D1A-CC43-89D9-C6CE3D40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8783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FAC0C-0C2A-4E06-9168-25833236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11" y="136525"/>
            <a:ext cx="10327888" cy="1325563"/>
          </a:xfrm>
        </p:spPr>
        <p:txBody>
          <a:bodyPr/>
          <a:lstStyle/>
          <a:p>
            <a:r>
              <a:rPr lang="de-DE" dirty="0"/>
              <a:t>Was sind Daten?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CEE967-4172-4574-AB56-AEC8698AE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1" y="1462088"/>
            <a:ext cx="8534258" cy="4888184"/>
          </a:xfrm>
        </p:spPr>
        <p:txBody>
          <a:bodyPr>
            <a:normAutofit/>
          </a:bodyPr>
          <a:lstStyle/>
          <a:p>
            <a:r>
              <a:rPr lang="de-AT" dirty="0"/>
              <a:t>Daten</a:t>
            </a:r>
          </a:p>
          <a:p>
            <a:pPr lvl="1"/>
            <a:r>
              <a:rPr lang="de-AT" dirty="0"/>
              <a:t>zusammengefasste Zeichen, die unter einem gewissen Kontext Informationen darstellen </a:t>
            </a:r>
          </a:p>
          <a:p>
            <a:pPr lvl="1"/>
            <a:r>
              <a:rPr lang="de-AT" dirty="0"/>
              <a:t>einfache Daten: z.B. Text-Daten</a:t>
            </a:r>
          </a:p>
          <a:p>
            <a:pPr lvl="1"/>
            <a:r>
              <a:rPr lang="de-AT" dirty="0"/>
              <a:t>komplexe Daten: z.B. Bild-Daten (bei Pixorize)</a:t>
            </a:r>
          </a:p>
          <a:p>
            <a:pPr marL="457200" lvl="1" indent="0">
              <a:buNone/>
            </a:pPr>
            <a:endParaRPr lang="de-AT" dirty="0"/>
          </a:p>
          <a:p>
            <a:r>
              <a:rPr lang="de-AT" dirty="0"/>
              <a:t>Datensatz</a:t>
            </a:r>
          </a:p>
          <a:p>
            <a:pPr lvl="1"/>
            <a:r>
              <a:rPr lang="de-AT" dirty="0"/>
              <a:t>mehrere Daten, welche logisch zusammengehören werden als Datensatz bezeichnet </a:t>
            </a:r>
          </a:p>
          <a:p>
            <a:pPr lvl="1"/>
            <a:r>
              <a:rPr lang="de-AT" dirty="0"/>
              <a:t>bei Pixorize -&gt; Datensatz, bestehend aus Bild-Daten</a:t>
            </a:r>
          </a:p>
          <a:p>
            <a:pPr lvl="2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E92A5-DFF4-425E-806D-C6C01FB9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A900D-6EC5-4E43-8A7F-709BB946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30</a:t>
            </a:fld>
            <a:endParaRPr lang="en-GB"/>
          </a:p>
        </p:txBody>
      </p:sp>
      <p:pic>
        <p:nvPicPr>
          <p:cNvPr id="10" name="Grafik 9" descr="Dokument">
            <a:extLst>
              <a:ext uri="{FF2B5EF4-FFF2-40B4-BE49-F238E27FC236}">
                <a16:creationId xmlns:a16="http://schemas.microsoft.com/office/drawing/2014/main" id="{8E4341E9-968D-B248-9F4F-A9B5F28C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0169" y="1919286"/>
            <a:ext cx="1325564" cy="132556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EBFA065-CC76-D54E-9277-BDC2585BF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383" y="4083129"/>
            <a:ext cx="1633137" cy="16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463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FAC0C-0C2A-4E06-9168-25833236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11" y="136525"/>
            <a:ext cx="10327888" cy="1325563"/>
          </a:xfrm>
        </p:spPr>
        <p:txBody>
          <a:bodyPr/>
          <a:lstStyle/>
          <a:p>
            <a:r>
              <a:rPr lang="de-DE" dirty="0"/>
              <a:t>Arten von Daten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CEE967-4172-4574-AB56-AEC8698AE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1" y="1462088"/>
            <a:ext cx="6359627" cy="4888184"/>
          </a:xfrm>
        </p:spPr>
        <p:txBody>
          <a:bodyPr>
            <a:normAutofit/>
          </a:bodyPr>
          <a:lstStyle/>
          <a:p>
            <a:r>
              <a:rPr lang="de-AT" dirty="0"/>
              <a:t>Unstrukturierte Daten</a:t>
            </a:r>
          </a:p>
          <a:p>
            <a:pPr lvl="1"/>
            <a:r>
              <a:rPr lang="de-AT" dirty="0"/>
              <a:t>weisen keine formale Struktur auf</a:t>
            </a:r>
          </a:p>
          <a:p>
            <a:pPr lvl="1"/>
            <a:r>
              <a:rPr lang="de-AT" dirty="0"/>
              <a:t>durch Datenaufbereitung -&gt; Erzeugung von strukturierten Daten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endParaRPr lang="de-AT" dirty="0"/>
          </a:p>
          <a:p>
            <a:r>
              <a:rPr lang="de-AT" dirty="0"/>
              <a:t>Strukturierte Daten</a:t>
            </a:r>
          </a:p>
          <a:p>
            <a:pPr lvl="1"/>
            <a:r>
              <a:rPr lang="de-AT" dirty="0"/>
              <a:t>normalisierte, in einem gewissen Format vorliegende Daten</a:t>
            </a:r>
          </a:p>
          <a:p>
            <a:pPr lvl="1"/>
            <a:r>
              <a:rPr lang="de-AT" dirty="0"/>
              <a:t>ML Algorithmen setzten strukturierte Daten voraus</a:t>
            </a:r>
          </a:p>
          <a:p>
            <a:pPr lvl="2"/>
            <a:endParaRPr lang="de-AT" dirty="0"/>
          </a:p>
          <a:p>
            <a:pPr lvl="2"/>
            <a:endParaRPr lang="de-AT" dirty="0"/>
          </a:p>
          <a:p>
            <a:pPr lvl="2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E92A5-DFF4-425E-806D-C6C01FB9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A900D-6EC5-4E43-8A7F-709BB946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31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897A36-E6D9-0D4A-8787-6C036E8A5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79" b="4973"/>
          <a:stretch/>
        </p:blipFill>
        <p:spPr>
          <a:xfrm>
            <a:off x="8153400" y="1200971"/>
            <a:ext cx="3258527" cy="25343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5073048-97BC-FD4B-B23A-5521B8F66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30"/>
          <a:stretch/>
        </p:blipFill>
        <p:spPr>
          <a:xfrm>
            <a:off x="8054381" y="3764220"/>
            <a:ext cx="3176746" cy="2667000"/>
          </a:xfrm>
          <a:prstGeom prst="rect">
            <a:avLst/>
          </a:prstGeom>
        </p:spPr>
      </p:pic>
      <p:pic>
        <p:nvPicPr>
          <p:cNvPr id="9" name="Grafik 8" descr="Pfeil nach links drehen">
            <a:extLst>
              <a:ext uri="{FF2B5EF4-FFF2-40B4-BE49-F238E27FC236}">
                <a16:creationId xmlns:a16="http://schemas.microsoft.com/office/drawing/2014/main" id="{1928FB13-67BE-CA42-9EB8-94B3A845D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989333">
            <a:off x="7296365" y="3262234"/>
            <a:ext cx="946209" cy="9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697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FAC0C-0C2A-4E06-9168-25833236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11" y="136525"/>
            <a:ext cx="10327888" cy="1325563"/>
          </a:xfrm>
        </p:spPr>
        <p:txBody>
          <a:bodyPr/>
          <a:lstStyle/>
          <a:p>
            <a:r>
              <a:rPr lang="de-DE" dirty="0"/>
              <a:t>Warum Datenaufbereitung?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CEE967-4172-4574-AB56-AEC8698AE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0" y="1478417"/>
            <a:ext cx="10528781" cy="4714875"/>
          </a:xfrm>
        </p:spPr>
        <p:txBody>
          <a:bodyPr/>
          <a:lstStyle/>
          <a:p>
            <a:r>
              <a:rPr lang="de-AT" dirty="0" err="1"/>
              <a:t>Machine</a:t>
            </a:r>
            <a:r>
              <a:rPr lang="de-AT" dirty="0"/>
              <a:t> Learning Algorithmen lernen anhand von Daten</a:t>
            </a:r>
          </a:p>
          <a:p>
            <a:r>
              <a:rPr lang="de-AT" dirty="0"/>
              <a:t>Daten sind in ihrer Ursprungsform:</a:t>
            </a:r>
          </a:p>
          <a:p>
            <a:pPr lvl="1"/>
            <a:r>
              <a:rPr lang="de-AT" dirty="0"/>
              <a:t>inkonsistent</a:t>
            </a:r>
          </a:p>
          <a:p>
            <a:pPr lvl="1"/>
            <a:r>
              <a:rPr lang="de-AT" dirty="0"/>
              <a:t>fehlerhaft</a:t>
            </a:r>
          </a:p>
          <a:p>
            <a:pPr lvl="1"/>
            <a:r>
              <a:rPr lang="de-AT" dirty="0"/>
              <a:t>unstrukturiert</a:t>
            </a:r>
          </a:p>
          <a:p>
            <a:r>
              <a:rPr lang="de-AT" dirty="0"/>
              <a:t>Ziel der Datenaufbereitung:</a:t>
            </a:r>
          </a:p>
          <a:p>
            <a:pPr lvl="1"/>
            <a:r>
              <a:rPr lang="de-AT" dirty="0"/>
              <a:t>Erzeugung von konsistenten, fehlerfreien und strukturierten Daten</a:t>
            </a:r>
          </a:p>
          <a:p>
            <a:pPr lvl="1"/>
            <a:r>
              <a:rPr lang="de-AT" dirty="0"/>
              <a:t>Daten in ein passendes Format für den ML Algorithmus transformieren</a:t>
            </a:r>
          </a:p>
          <a:p>
            <a:pPr lvl="2"/>
            <a:endParaRPr lang="de-AT" dirty="0"/>
          </a:p>
          <a:p>
            <a:pPr lvl="2"/>
            <a:endParaRPr lang="de-AT" dirty="0"/>
          </a:p>
          <a:p>
            <a:pPr lvl="2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3E92A5-DFF4-425E-806D-C6C01FB9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A900D-6EC5-4E43-8A7F-709BB946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60491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21394-3E91-F04B-BBC3-77D0BF47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Schritte der Datenaufbereitung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666AA2-E0C0-B549-97F4-6979B6BDE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543050"/>
            <a:ext cx="5358506" cy="4949825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b="1" dirty="0"/>
              <a:t>Sammeln der Daten</a:t>
            </a:r>
          </a:p>
          <a:p>
            <a:pPr lvl="1"/>
            <a:r>
              <a:rPr lang="de-DE" sz="2000" dirty="0"/>
              <a:t>von verschiedenen Datenquellen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b="1" dirty="0"/>
              <a:t>Bewerten der Daten</a:t>
            </a:r>
          </a:p>
          <a:p>
            <a:pPr lvl="1"/>
            <a:r>
              <a:rPr lang="de-DE" sz="2000" dirty="0"/>
              <a:t>Auditieren / Bewerten</a:t>
            </a:r>
          </a:p>
          <a:p>
            <a:pPr lvl="1"/>
            <a:r>
              <a:rPr lang="de-DE" sz="2000" dirty="0"/>
              <a:t>Festlegung eines strukturierten Formats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2400" b="1" dirty="0"/>
              <a:t>Bereinigen der Daten</a:t>
            </a:r>
          </a:p>
          <a:p>
            <a:pPr lvl="1"/>
            <a:r>
              <a:rPr lang="de-AT" sz="2000" dirty="0"/>
              <a:t>Entfernen von fehlerhaften Daten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2400" b="1" dirty="0"/>
              <a:t>Transformieren der Daten</a:t>
            </a:r>
          </a:p>
          <a:p>
            <a:pPr lvl="1"/>
            <a:r>
              <a:rPr lang="de-AT" sz="2000" dirty="0"/>
              <a:t>Konvertierung in ein passendes Format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2400" b="1" dirty="0"/>
              <a:t>Persistieren der Daten</a:t>
            </a:r>
          </a:p>
          <a:p>
            <a:pPr lvl="1"/>
            <a:r>
              <a:rPr lang="de-AT" sz="2000" dirty="0"/>
              <a:t>Speichern der Daten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D6D0B6-BC86-8245-ADA9-0974B4BB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435A65-2728-5246-A462-3E2C23BD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33</a:t>
            </a:fld>
            <a:endParaRPr lang="en-GB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ACDF6175-CDE3-EF4C-A06E-3A2683908DA8}"/>
              </a:ext>
            </a:extLst>
          </p:cNvPr>
          <p:cNvGrpSpPr/>
          <p:nvPr/>
        </p:nvGrpSpPr>
        <p:grpSpPr>
          <a:xfrm>
            <a:off x="6670623" y="1690694"/>
            <a:ext cx="5726243" cy="4633913"/>
            <a:chOff x="7074171" y="1690694"/>
            <a:chExt cx="5193821" cy="4281941"/>
          </a:xfrm>
        </p:grpSpPr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C716585C-4656-E94F-A95F-A1D94AA6068B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530111" y="1234754"/>
              <a:ext cx="4281941" cy="5193821"/>
              <a:chOff x="1696145" y="-523134"/>
              <a:chExt cx="5751712" cy="6732853"/>
            </a:xfrm>
          </p:grpSpPr>
          <p:grpSp>
            <p:nvGrpSpPr>
              <p:cNvPr id="13" name="Group 28">
                <a:extLst>
                  <a:ext uri="{FF2B5EF4-FFF2-40B4-BE49-F238E27FC236}">
                    <a16:creationId xmlns:a16="http://schemas.microsoft.com/office/drawing/2014/main" id="{4570CEA4-A8CF-1548-A4EE-BE0D82B2A07B}"/>
                  </a:ext>
                </a:extLst>
              </p:cNvPr>
              <p:cNvGrpSpPr/>
              <p:nvPr/>
            </p:nvGrpSpPr>
            <p:grpSpPr>
              <a:xfrm>
                <a:off x="1696145" y="1684940"/>
                <a:ext cx="5751712" cy="3488122"/>
                <a:chOff x="2261526" y="1103585"/>
                <a:chExt cx="7668947" cy="4650830"/>
              </a:xfrm>
            </p:grpSpPr>
            <p:sp>
              <p:nvSpPr>
                <p:cNvPr id="21" name="Shape">
                  <a:extLst>
                    <a:ext uri="{FF2B5EF4-FFF2-40B4-BE49-F238E27FC236}">
                      <a16:creationId xmlns:a16="http://schemas.microsoft.com/office/drawing/2014/main" id="{19EA30DA-783C-DA42-B869-1CE4406C558F}"/>
                    </a:ext>
                  </a:extLst>
                </p:cNvPr>
                <p:cNvSpPr/>
                <p:nvPr/>
              </p:nvSpPr>
              <p:spPr>
                <a:xfrm>
                  <a:off x="2261526" y="2508073"/>
                  <a:ext cx="1576970" cy="32278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4"/>
                      </a:moveTo>
                      <a:lnTo>
                        <a:pt x="21600" y="11938"/>
                      </a:lnTo>
                      <a:cubicBezTo>
                        <a:pt x="21600" y="12004"/>
                        <a:pt x="21533" y="12086"/>
                        <a:pt x="21397" y="12119"/>
                      </a:cubicBezTo>
                      <a:lnTo>
                        <a:pt x="11002" y="15054"/>
                      </a:lnTo>
                      <a:cubicBezTo>
                        <a:pt x="10969" y="15071"/>
                        <a:pt x="10935" y="15071"/>
                        <a:pt x="10901" y="15071"/>
                      </a:cubicBezTo>
                      <a:lnTo>
                        <a:pt x="10901" y="20396"/>
                      </a:lnTo>
                      <a:lnTo>
                        <a:pt x="11880" y="20677"/>
                      </a:lnTo>
                      <a:lnTo>
                        <a:pt x="11880" y="21287"/>
                      </a:lnTo>
                      <a:lnTo>
                        <a:pt x="10800" y="21600"/>
                      </a:lnTo>
                      <a:lnTo>
                        <a:pt x="9720" y="21287"/>
                      </a:lnTo>
                      <a:lnTo>
                        <a:pt x="9720" y="20677"/>
                      </a:lnTo>
                      <a:lnTo>
                        <a:pt x="10699" y="20396"/>
                      </a:lnTo>
                      <a:lnTo>
                        <a:pt x="10699" y="15071"/>
                      </a:lnTo>
                      <a:cubicBezTo>
                        <a:pt x="10665" y="15071"/>
                        <a:pt x="10631" y="15054"/>
                        <a:pt x="10597" y="15054"/>
                      </a:cubicBezTo>
                      <a:lnTo>
                        <a:pt x="202" y="12119"/>
                      </a:lnTo>
                      <a:cubicBezTo>
                        <a:pt x="67" y="12086"/>
                        <a:pt x="0" y="12020"/>
                        <a:pt x="0" y="11938"/>
                      </a:cubicBezTo>
                      <a:lnTo>
                        <a:pt x="0" y="6068"/>
                      </a:lnTo>
                      <a:cubicBezTo>
                        <a:pt x="0" y="6002"/>
                        <a:pt x="67" y="5919"/>
                        <a:pt x="202" y="5886"/>
                      </a:cubicBezTo>
                      <a:lnTo>
                        <a:pt x="10597" y="2951"/>
                      </a:lnTo>
                      <a:cubicBezTo>
                        <a:pt x="10732" y="2918"/>
                        <a:pt x="10868" y="2918"/>
                        <a:pt x="11002" y="2951"/>
                      </a:cubicBezTo>
                      <a:lnTo>
                        <a:pt x="19204" y="5210"/>
                      </a:lnTo>
                      <a:cubicBezTo>
                        <a:pt x="19406" y="5260"/>
                        <a:pt x="19474" y="5392"/>
                        <a:pt x="19372" y="5491"/>
                      </a:cubicBezTo>
                      <a:cubicBezTo>
                        <a:pt x="19271" y="5590"/>
                        <a:pt x="19001" y="5623"/>
                        <a:pt x="18799" y="5573"/>
                      </a:cubicBezTo>
                      <a:lnTo>
                        <a:pt x="10800" y="3364"/>
                      </a:lnTo>
                      <a:lnTo>
                        <a:pt x="810" y="6183"/>
                      </a:lnTo>
                      <a:lnTo>
                        <a:pt x="810" y="11806"/>
                      </a:lnTo>
                      <a:lnTo>
                        <a:pt x="10800" y="14625"/>
                      </a:lnTo>
                      <a:lnTo>
                        <a:pt x="20790" y="11806"/>
                      </a:lnTo>
                      <a:lnTo>
                        <a:pt x="20790" y="198"/>
                      </a:lnTo>
                      <a:cubicBezTo>
                        <a:pt x="20790" y="82"/>
                        <a:pt x="20993" y="0"/>
                        <a:pt x="21195" y="0"/>
                      </a:cubicBezTo>
                      <a:cubicBezTo>
                        <a:pt x="21397" y="0"/>
                        <a:pt x="21600" y="99"/>
                        <a:pt x="21600" y="2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800" dirty="0"/>
                </a:p>
              </p:txBody>
            </p:sp>
            <p:sp>
              <p:nvSpPr>
                <p:cNvPr id="22" name="Shape">
                  <a:extLst>
                    <a:ext uri="{FF2B5EF4-FFF2-40B4-BE49-F238E27FC236}">
                      <a16:creationId xmlns:a16="http://schemas.microsoft.com/office/drawing/2014/main" id="{F7605D0B-B8EF-C148-A9F6-8CFC08E6AEE3}"/>
                    </a:ext>
                  </a:extLst>
                </p:cNvPr>
                <p:cNvSpPr/>
                <p:nvPr/>
              </p:nvSpPr>
              <p:spPr>
                <a:xfrm>
                  <a:off x="5464745" y="2508076"/>
                  <a:ext cx="1430330" cy="32278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7" h="21600" extrusionOk="0">
                      <a:moveTo>
                        <a:pt x="51" y="5936"/>
                      </a:moveTo>
                      <a:cubicBezTo>
                        <a:pt x="-60" y="5837"/>
                        <a:pt x="14" y="5722"/>
                        <a:pt x="236" y="5656"/>
                      </a:cubicBezTo>
                      <a:lnTo>
                        <a:pt x="9906" y="3182"/>
                      </a:lnTo>
                      <a:cubicBezTo>
                        <a:pt x="10055" y="3149"/>
                        <a:pt x="10240" y="3149"/>
                        <a:pt x="10351" y="3182"/>
                      </a:cubicBezTo>
                      <a:lnTo>
                        <a:pt x="20021" y="5656"/>
                      </a:lnTo>
                      <a:cubicBezTo>
                        <a:pt x="20243" y="5705"/>
                        <a:pt x="20317" y="5837"/>
                        <a:pt x="20206" y="5936"/>
                      </a:cubicBezTo>
                      <a:cubicBezTo>
                        <a:pt x="20132" y="6002"/>
                        <a:pt x="19984" y="6035"/>
                        <a:pt x="19799" y="6035"/>
                      </a:cubicBezTo>
                      <a:cubicBezTo>
                        <a:pt x="19725" y="6035"/>
                        <a:pt x="19650" y="6018"/>
                        <a:pt x="19576" y="6002"/>
                      </a:cubicBezTo>
                      <a:lnTo>
                        <a:pt x="10166" y="3578"/>
                      </a:lnTo>
                      <a:lnTo>
                        <a:pt x="755" y="6002"/>
                      </a:lnTo>
                      <a:cubicBezTo>
                        <a:pt x="459" y="6068"/>
                        <a:pt x="199" y="6035"/>
                        <a:pt x="51" y="5936"/>
                      </a:cubicBezTo>
                      <a:close/>
                      <a:moveTo>
                        <a:pt x="21058" y="0"/>
                      </a:moveTo>
                      <a:cubicBezTo>
                        <a:pt x="20799" y="0"/>
                        <a:pt x="20614" y="99"/>
                        <a:pt x="20614" y="198"/>
                      </a:cubicBezTo>
                      <a:lnTo>
                        <a:pt x="20614" y="11806"/>
                      </a:lnTo>
                      <a:lnTo>
                        <a:pt x="9647" y="14625"/>
                      </a:lnTo>
                      <a:lnTo>
                        <a:pt x="681" y="12317"/>
                      </a:lnTo>
                      <a:cubicBezTo>
                        <a:pt x="459" y="12267"/>
                        <a:pt x="199" y="12300"/>
                        <a:pt x="51" y="12399"/>
                      </a:cubicBezTo>
                      <a:cubicBezTo>
                        <a:pt x="-60" y="12498"/>
                        <a:pt x="14" y="12614"/>
                        <a:pt x="236" y="12680"/>
                      </a:cubicBezTo>
                      <a:lnTo>
                        <a:pt x="9388" y="15038"/>
                      </a:lnTo>
                      <a:lnTo>
                        <a:pt x="9388" y="20396"/>
                      </a:lnTo>
                      <a:lnTo>
                        <a:pt x="8313" y="20677"/>
                      </a:lnTo>
                      <a:lnTo>
                        <a:pt x="8313" y="21287"/>
                      </a:lnTo>
                      <a:lnTo>
                        <a:pt x="9499" y="21600"/>
                      </a:lnTo>
                      <a:lnTo>
                        <a:pt x="10684" y="21287"/>
                      </a:lnTo>
                      <a:lnTo>
                        <a:pt x="10684" y="20677"/>
                      </a:lnTo>
                      <a:lnTo>
                        <a:pt x="9610" y="20396"/>
                      </a:lnTo>
                      <a:lnTo>
                        <a:pt x="9610" y="15087"/>
                      </a:lnTo>
                      <a:cubicBezTo>
                        <a:pt x="9610" y="15087"/>
                        <a:pt x="9647" y="15087"/>
                        <a:pt x="9647" y="15087"/>
                      </a:cubicBezTo>
                      <a:cubicBezTo>
                        <a:pt x="9721" y="15087"/>
                        <a:pt x="9795" y="15071"/>
                        <a:pt x="9869" y="15054"/>
                      </a:cubicBezTo>
                      <a:lnTo>
                        <a:pt x="21281" y="12119"/>
                      </a:lnTo>
                      <a:cubicBezTo>
                        <a:pt x="21429" y="12086"/>
                        <a:pt x="21503" y="12020"/>
                        <a:pt x="21503" y="11938"/>
                      </a:cubicBezTo>
                      <a:lnTo>
                        <a:pt x="21503" y="214"/>
                      </a:lnTo>
                      <a:cubicBezTo>
                        <a:pt x="21540" y="82"/>
                        <a:pt x="21318" y="0"/>
                        <a:pt x="2105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800" dirty="0"/>
                </a:p>
              </p:txBody>
            </p:sp>
            <p:sp>
              <p:nvSpPr>
                <p:cNvPr id="23" name="Shape">
                  <a:extLst>
                    <a:ext uri="{FF2B5EF4-FFF2-40B4-BE49-F238E27FC236}">
                      <a16:creationId xmlns:a16="http://schemas.microsoft.com/office/drawing/2014/main" id="{2E858D20-D8E5-6D4E-B5A6-38CC5E02057C}"/>
                    </a:ext>
                  </a:extLst>
                </p:cNvPr>
                <p:cNvSpPr/>
                <p:nvPr/>
              </p:nvSpPr>
              <p:spPr>
                <a:xfrm>
                  <a:off x="3912415" y="1103588"/>
                  <a:ext cx="1479821" cy="32278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3" h="21600" extrusionOk="0">
                      <a:moveTo>
                        <a:pt x="19536" y="15813"/>
                      </a:moveTo>
                      <a:cubicBezTo>
                        <a:pt x="19643" y="15911"/>
                        <a:pt x="19572" y="16027"/>
                        <a:pt x="19357" y="16093"/>
                      </a:cubicBezTo>
                      <a:lnTo>
                        <a:pt x="10008" y="18566"/>
                      </a:lnTo>
                      <a:cubicBezTo>
                        <a:pt x="9936" y="18583"/>
                        <a:pt x="9864" y="18599"/>
                        <a:pt x="9793" y="18599"/>
                      </a:cubicBezTo>
                      <a:cubicBezTo>
                        <a:pt x="9721" y="18599"/>
                        <a:pt x="9649" y="18583"/>
                        <a:pt x="9578" y="18566"/>
                      </a:cubicBezTo>
                      <a:lnTo>
                        <a:pt x="229" y="16093"/>
                      </a:lnTo>
                      <a:cubicBezTo>
                        <a:pt x="14" y="16043"/>
                        <a:pt x="-58" y="15911"/>
                        <a:pt x="49" y="15813"/>
                      </a:cubicBezTo>
                      <a:cubicBezTo>
                        <a:pt x="157" y="15714"/>
                        <a:pt x="443" y="15681"/>
                        <a:pt x="658" y="15730"/>
                      </a:cubicBezTo>
                      <a:lnTo>
                        <a:pt x="9757" y="18154"/>
                      </a:lnTo>
                      <a:lnTo>
                        <a:pt x="18855" y="15730"/>
                      </a:lnTo>
                      <a:cubicBezTo>
                        <a:pt x="19142" y="15681"/>
                        <a:pt x="19429" y="15714"/>
                        <a:pt x="19536" y="15813"/>
                      </a:cubicBezTo>
                      <a:close/>
                      <a:moveTo>
                        <a:pt x="21291" y="9481"/>
                      </a:moveTo>
                      <a:lnTo>
                        <a:pt x="10258" y="6546"/>
                      </a:lnTo>
                      <a:cubicBezTo>
                        <a:pt x="10151" y="6513"/>
                        <a:pt x="10008" y="6513"/>
                        <a:pt x="9900" y="6529"/>
                      </a:cubicBezTo>
                      <a:lnTo>
                        <a:pt x="9900" y="1204"/>
                      </a:lnTo>
                      <a:lnTo>
                        <a:pt x="10939" y="923"/>
                      </a:lnTo>
                      <a:lnTo>
                        <a:pt x="10939" y="313"/>
                      </a:lnTo>
                      <a:lnTo>
                        <a:pt x="9793" y="0"/>
                      </a:lnTo>
                      <a:lnTo>
                        <a:pt x="8646" y="313"/>
                      </a:lnTo>
                      <a:lnTo>
                        <a:pt x="8646" y="923"/>
                      </a:lnTo>
                      <a:lnTo>
                        <a:pt x="9685" y="1204"/>
                      </a:lnTo>
                      <a:lnTo>
                        <a:pt x="9685" y="6579"/>
                      </a:lnTo>
                      <a:lnTo>
                        <a:pt x="623" y="8821"/>
                      </a:lnTo>
                      <a:cubicBezTo>
                        <a:pt x="408" y="8871"/>
                        <a:pt x="336" y="9003"/>
                        <a:pt x="444" y="9102"/>
                      </a:cubicBezTo>
                      <a:cubicBezTo>
                        <a:pt x="551" y="9201"/>
                        <a:pt x="838" y="9234"/>
                        <a:pt x="1052" y="9184"/>
                      </a:cubicBezTo>
                      <a:lnTo>
                        <a:pt x="10043" y="6975"/>
                      </a:lnTo>
                      <a:lnTo>
                        <a:pt x="20646" y="9794"/>
                      </a:lnTo>
                      <a:lnTo>
                        <a:pt x="20646" y="21402"/>
                      </a:lnTo>
                      <a:cubicBezTo>
                        <a:pt x="20646" y="21518"/>
                        <a:pt x="20861" y="21600"/>
                        <a:pt x="21076" y="21600"/>
                      </a:cubicBezTo>
                      <a:cubicBezTo>
                        <a:pt x="21291" y="21600"/>
                        <a:pt x="21506" y="21501"/>
                        <a:pt x="21506" y="21402"/>
                      </a:cubicBezTo>
                      <a:lnTo>
                        <a:pt x="21506" y="9679"/>
                      </a:lnTo>
                      <a:cubicBezTo>
                        <a:pt x="21542" y="9596"/>
                        <a:pt x="21435" y="9530"/>
                        <a:pt x="21291" y="948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800" dirty="0"/>
                </a:p>
              </p:txBody>
            </p:sp>
            <p:sp>
              <p:nvSpPr>
                <p:cNvPr id="24" name="Shape">
                  <a:extLst>
                    <a:ext uri="{FF2B5EF4-FFF2-40B4-BE49-F238E27FC236}">
                      <a16:creationId xmlns:a16="http://schemas.microsoft.com/office/drawing/2014/main" id="{F82AF4C6-875D-E44B-8FD7-2194047E477F}"/>
                    </a:ext>
                  </a:extLst>
                </p:cNvPr>
                <p:cNvSpPr/>
                <p:nvPr/>
              </p:nvSpPr>
              <p:spPr>
                <a:xfrm>
                  <a:off x="6943154" y="1103585"/>
                  <a:ext cx="1457165" cy="32253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19865" y="15825"/>
                      </a:moveTo>
                      <a:cubicBezTo>
                        <a:pt x="19975" y="15924"/>
                        <a:pt x="19902" y="16039"/>
                        <a:pt x="19683" y="16105"/>
                      </a:cubicBezTo>
                      <a:lnTo>
                        <a:pt x="10176" y="18580"/>
                      </a:lnTo>
                      <a:cubicBezTo>
                        <a:pt x="10104" y="18597"/>
                        <a:pt x="10031" y="18613"/>
                        <a:pt x="9958" y="18613"/>
                      </a:cubicBezTo>
                      <a:cubicBezTo>
                        <a:pt x="9885" y="18613"/>
                        <a:pt x="9812" y="18597"/>
                        <a:pt x="9739" y="18580"/>
                      </a:cubicBezTo>
                      <a:lnTo>
                        <a:pt x="232" y="16105"/>
                      </a:lnTo>
                      <a:cubicBezTo>
                        <a:pt x="14" y="16056"/>
                        <a:pt x="-59" y="15924"/>
                        <a:pt x="50" y="15825"/>
                      </a:cubicBezTo>
                      <a:cubicBezTo>
                        <a:pt x="160" y="15726"/>
                        <a:pt x="451" y="15693"/>
                        <a:pt x="669" y="15742"/>
                      </a:cubicBezTo>
                      <a:lnTo>
                        <a:pt x="9921" y="18168"/>
                      </a:lnTo>
                      <a:lnTo>
                        <a:pt x="19173" y="15742"/>
                      </a:lnTo>
                      <a:cubicBezTo>
                        <a:pt x="19465" y="15693"/>
                        <a:pt x="19756" y="15726"/>
                        <a:pt x="19865" y="15825"/>
                      </a:cubicBezTo>
                      <a:close/>
                      <a:moveTo>
                        <a:pt x="21286" y="9488"/>
                      </a:moveTo>
                      <a:lnTo>
                        <a:pt x="10104" y="6551"/>
                      </a:lnTo>
                      <a:lnTo>
                        <a:pt x="10104" y="1205"/>
                      </a:lnTo>
                      <a:lnTo>
                        <a:pt x="11160" y="924"/>
                      </a:lnTo>
                      <a:lnTo>
                        <a:pt x="11160" y="314"/>
                      </a:lnTo>
                      <a:lnTo>
                        <a:pt x="9994" y="0"/>
                      </a:lnTo>
                      <a:lnTo>
                        <a:pt x="8829" y="314"/>
                      </a:lnTo>
                      <a:lnTo>
                        <a:pt x="8829" y="924"/>
                      </a:lnTo>
                      <a:lnTo>
                        <a:pt x="9885" y="1205"/>
                      </a:lnTo>
                      <a:lnTo>
                        <a:pt x="9885" y="6518"/>
                      </a:lnTo>
                      <a:cubicBezTo>
                        <a:pt x="9812" y="6518"/>
                        <a:pt x="9739" y="6518"/>
                        <a:pt x="9666" y="6534"/>
                      </a:cubicBezTo>
                      <a:lnTo>
                        <a:pt x="305" y="8812"/>
                      </a:lnTo>
                      <a:cubicBezTo>
                        <a:pt x="87" y="8861"/>
                        <a:pt x="14" y="8993"/>
                        <a:pt x="123" y="9092"/>
                      </a:cubicBezTo>
                      <a:cubicBezTo>
                        <a:pt x="232" y="9191"/>
                        <a:pt x="524" y="9224"/>
                        <a:pt x="742" y="9175"/>
                      </a:cubicBezTo>
                      <a:lnTo>
                        <a:pt x="9885" y="6963"/>
                      </a:lnTo>
                      <a:lnTo>
                        <a:pt x="20667" y="9785"/>
                      </a:lnTo>
                      <a:lnTo>
                        <a:pt x="20667" y="21402"/>
                      </a:lnTo>
                      <a:cubicBezTo>
                        <a:pt x="20667" y="21517"/>
                        <a:pt x="20885" y="21600"/>
                        <a:pt x="21104" y="21600"/>
                      </a:cubicBezTo>
                      <a:cubicBezTo>
                        <a:pt x="21359" y="21600"/>
                        <a:pt x="21541" y="21501"/>
                        <a:pt x="21541" y="21402"/>
                      </a:cubicBezTo>
                      <a:lnTo>
                        <a:pt x="21541" y="9670"/>
                      </a:lnTo>
                      <a:cubicBezTo>
                        <a:pt x="21541" y="9604"/>
                        <a:pt x="21432" y="9538"/>
                        <a:pt x="21286" y="948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800" dirty="0"/>
                </a:p>
              </p:txBody>
            </p:sp>
            <p:sp>
              <p:nvSpPr>
                <p:cNvPr id="25" name="Shape">
                  <a:extLst>
                    <a:ext uri="{FF2B5EF4-FFF2-40B4-BE49-F238E27FC236}">
                      <a16:creationId xmlns:a16="http://schemas.microsoft.com/office/drawing/2014/main" id="{F0023BE5-98BD-3746-BC0D-03C4405D1660}"/>
                    </a:ext>
                  </a:extLst>
                </p:cNvPr>
                <p:cNvSpPr/>
                <p:nvPr/>
              </p:nvSpPr>
              <p:spPr>
                <a:xfrm>
                  <a:off x="8495484" y="3025518"/>
                  <a:ext cx="1434989" cy="27288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0" h="21590" extrusionOk="0">
                      <a:moveTo>
                        <a:pt x="21540" y="3226"/>
                      </a:moveTo>
                      <a:lnTo>
                        <a:pt x="21540" y="10166"/>
                      </a:lnTo>
                      <a:cubicBezTo>
                        <a:pt x="21540" y="10244"/>
                        <a:pt x="21466" y="10342"/>
                        <a:pt x="21318" y="10381"/>
                      </a:cubicBezTo>
                      <a:lnTo>
                        <a:pt x="9926" y="13851"/>
                      </a:lnTo>
                      <a:cubicBezTo>
                        <a:pt x="9889" y="13870"/>
                        <a:pt x="9815" y="13870"/>
                        <a:pt x="9741" y="13870"/>
                      </a:cubicBezTo>
                      <a:lnTo>
                        <a:pt x="9741" y="20167"/>
                      </a:lnTo>
                      <a:lnTo>
                        <a:pt x="10814" y="20498"/>
                      </a:lnTo>
                      <a:lnTo>
                        <a:pt x="10814" y="21220"/>
                      </a:lnTo>
                      <a:lnTo>
                        <a:pt x="9630" y="21590"/>
                      </a:lnTo>
                      <a:lnTo>
                        <a:pt x="8447" y="21220"/>
                      </a:lnTo>
                      <a:lnTo>
                        <a:pt x="8447" y="20498"/>
                      </a:lnTo>
                      <a:lnTo>
                        <a:pt x="9519" y="20167"/>
                      </a:lnTo>
                      <a:lnTo>
                        <a:pt x="9519" y="13870"/>
                      </a:lnTo>
                      <a:cubicBezTo>
                        <a:pt x="9482" y="13870"/>
                        <a:pt x="9482" y="13870"/>
                        <a:pt x="9445" y="13851"/>
                      </a:cubicBezTo>
                      <a:lnTo>
                        <a:pt x="236" y="11043"/>
                      </a:lnTo>
                      <a:cubicBezTo>
                        <a:pt x="14" y="10985"/>
                        <a:pt x="-60" y="10829"/>
                        <a:pt x="51" y="10712"/>
                      </a:cubicBezTo>
                      <a:cubicBezTo>
                        <a:pt x="162" y="10595"/>
                        <a:pt x="458" y="10556"/>
                        <a:pt x="680" y="10615"/>
                      </a:cubicBezTo>
                      <a:lnTo>
                        <a:pt x="9630" y="13344"/>
                      </a:lnTo>
                      <a:lnTo>
                        <a:pt x="20578" y="10010"/>
                      </a:lnTo>
                      <a:lnTo>
                        <a:pt x="20578" y="3363"/>
                      </a:lnTo>
                      <a:lnTo>
                        <a:pt x="9335" y="497"/>
                      </a:lnTo>
                      <a:lnTo>
                        <a:pt x="717" y="3168"/>
                      </a:lnTo>
                      <a:cubicBezTo>
                        <a:pt x="495" y="3226"/>
                        <a:pt x="236" y="3187"/>
                        <a:pt x="88" y="3090"/>
                      </a:cubicBezTo>
                      <a:cubicBezTo>
                        <a:pt x="-23" y="2973"/>
                        <a:pt x="51" y="2836"/>
                        <a:pt x="236" y="2758"/>
                      </a:cubicBezTo>
                      <a:lnTo>
                        <a:pt x="9076" y="29"/>
                      </a:lnTo>
                      <a:cubicBezTo>
                        <a:pt x="9224" y="-10"/>
                        <a:pt x="9372" y="-10"/>
                        <a:pt x="9519" y="29"/>
                      </a:cubicBezTo>
                      <a:lnTo>
                        <a:pt x="21244" y="3031"/>
                      </a:lnTo>
                      <a:cubicBezTo>
                        <a:pt x="21429" y="3051"/>
                        <a:pt x="21540" y="3129"/>
                        <a:pt x="21540" y="32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/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800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C5FC7E-00C6-7B49-B8B0-FC133D214D52}"/>
                  </a:ext>
                </a:extLst>
              </p:cNvPr>
              <p:cNvSpPr txBox="1"/>
              <p:nvPr/>
            </p:nvSpPr>
            <p:spPr>
              <a:xfrm rot="16200000">
                <a:off x="1103569" y="4933758"/>
                <a:ext cx="1693103" cy="4961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1. Sammeln</a:t>
                </a:r>
              </a:p>
            </p:txBody>
          </p:sp>
          <p:sp>
            <p:nvSpPr>
              <p:cNvPr id="15" name="TextBox 16">
                <a:extLst>
                  <a:ext uri="{FF2B5EF4-FFF2-40B4-BE49-F238E27FC236}">
                    <a16:creationId xmlns:a16="http://schemas.microsoft.com/office/drawing/2014/main" id="{B8EF4882-EFBE-D041-B0E6-946FB562F6BB}"/>
                  </a:ext>
                </a:extLst>
              </p:cNvPr>
              <p:cNvSpPr txBox="1"/>
              <p:nvPr/>
            </p:nvSpPr>
            <p:spPr>
              <a:xfrm rot="16200000">
                <a:off x="3445678" y="5115114"/>
                <a:ext cx="1693105" cy="4961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3. Bereinigen</a:t>
                </a:r>
              </a:p>
            </p:txBody>
          </p:sp>
          <p:sp>
            <p:nvSpPr>
              <p:cNvPr id="16" name="TextBox 19">
                <a:extLst>
                  <a:ext uri="{FF2B5EF4-FFF2-40B4-BE49-F238E27FC236}">
                    <a16:creationId xmlns:a16="http://schemas.microsoft.com/office/drawing/2014/main" id="{82E473FA-E3DB-CB4A-975B-181B628FAC8D}"/>
                  </a:ext>
                </a:extLst>
              </p:cNvPr>
              <p:cNvSpPr txBox="1"/>
              <p:nvPr/>
            </p:nvSpPr>
            <p:spPr>
              <a:xfrm rot="16200000">
                <a:off x="5534936" y="4988403"/>
                <a:ext cx="1848161" cy="4961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5. Persistieren</a:t>
                </a:r>
              </a:p>
            </p:txBody>
          </p:sp>
          <p:grpSp>
            <p:nvGrpSpPr>
              <p:cNvPr id="17" name="Group 21">
                <a:extLst>
                  <a:ext uri="{FF2B5EF4-FFF2-40B4-BE49-F238E27FC236}">
                    <a16:creationId xmlns:a16="http://schemas.microsoft.com/office/drawing/2014/main" id="{040A065E-5086-1E4E-AF07-CB2E9166CAAB}"/>
                  </a:ext>
                </a:extLst>
              </p:cNvPr>
              <p:cNvGrpSpPr/>
              <p:nvPr/>
            </p:nvGrpSpPr>
            <p:grpSpPr>
              <a:xfrm>
                <a:off x="2902121" y="725677"/>
                <a:ext cx="2074037" cy="1571366"/>
                <a:chOff x="-1269432" y="1568948"/>
                <a:chExt cx="4577479" cy="2095151"/>
              </a:xfrm>
            </p:grpSpPr>
            <p:sp>
              <p:nvSpPr>
                <p:cNvPr id="19" name="TextBox 22">
                  <a:extLst>
                    <a:ext uri="{FF2B5EF4-FFF2-40B4-BE49-F238E27FC236}">
                      <a16:creationId xmlns:a16="http://schemas.microsoft.com/office/drawing/2014/main" id="{3C4D72F9-0094-9845-8557-91B29D6992BF}"/>
                    </a:ext>
                  </a:extLst>
                </p:cNvPr>
                <p:cNvSpPr txBox="1"/>
                <p:nvPr/>
              </p:nvSpPr>
              <p:spPr>
                <a:xfrm rot="16200000">
                  <a:off x="-1769547" y="2069063"/>
                  <a:ext cx="2095151" cy="1094922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r>
                    <a:rPr lang="en-US" b="1" noProof="1"/>
                    <a:t>2. Bewerten</a:t>
                  </a:r>
                </a:p>
              </p:txBody>
            </p:sp>
            <p:sp>
              <p:nvSpPr>
                <p:cNvPr id="20" name="TextBox 23">
                  <a:extLst>
                    <a:ext uri="{FF2B5EF4-FFF2-40B4-BE49-F238E27FC236}">
                      <a16:creationId xmlns:a16="http://schemas.microsoft.com/office/drawing/2014/main" id="{A79B8C79-B0C6-5A48-8C77-0B8C4170A2A1}"/>
                    </a:ext>
                  </a:extLst>
                </p:cNvPr>
                <p:cNvSpPr txBox="1"/>
                <p:nvPr/>
              </p:nvSpPr>
              <p:spPr>
                <a:xfrm>
                  <a:off x="332936" y="3086922"/>
                  <a:ext cx="2975111" cy="238505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endParaRPr lang="en-US" sz="12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60A48353-0058-574C-A7AF-9FD49831B8F6}"/>
                  </a:ext>
                </a:extLst>
              </p:cNvPr>
              <p:cNvSpPr txBox="1"/>
              <p:nvPr/>
            </p:nvSpPr>
            <p:spPr>
              <a:xfrm rot="16200000">
                <a:off x="4010729" y="657231"/>
                <a:ext cx="2856835" cy="496105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b="1" noProof="1"/>
                  <a:t>4. Transformieren</a:t>
                </a:r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6B03FA6C-0BD6-D649-9FA8-F38A5AC7AB72}"/>
                </a:ext>
              </a:extLst>
            </p:cNvPr>
            <p:cNvGrpSpPr/>
            <p:nvPr/>
          </p:nvGrpSpPr>
          <p:grpSpPr>
            <a:xfrm>
              <a:off x="8597255" y="1778727"/>
              <a:ext cx="1207338" cy="4159655"/>
              <a:chOff x="8597255" y="1778727"/>
              <a:chExt cx="1207338" cy="4159655"/>
            </a:xfrm>
          </p:grpSpPr>
          <p:pic>
            <p:nvPicPr>
              <p:cNvPr id="27" name="Grafik 26" descr="Dokument">
                <a:extLst>
                  <a:ext uri="{FF2B5EF4-FFF2-40B4-BE49-F238E27FC236}">
                    <a16:creationId xmlns:a16="http://schemas.microsoft.com/office/drawing/2014/main" id="{67DEEE8B-C019-9040-BA20-85E0D1F42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651091" y="1778727"/>
                <a:ext cx="695380" cy="695380"/>
              </a:xfrm>
              <a:prstGeom prst="rect">
                <a:avLst/>
              </a:prstGeom>
            </p:spPr>
          </p:pic>
          <p:pic>
            <p:nvPicPr>
              <p:cNvPr id="29" name="Grafik 28" descr="Statistik">
                <a:extLst>
                  <a:ext uri="{FF2B5EF4-FFF2-40B4-BE49-F238E27FC236}">
                    <a16:creationId xmlns:a16="http://schemas.microsoft.com/office/drawing/2014/main" id="{72C4B745-0D4B-2A48-BD1C-FC5C597BF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21054" y="2636534"/>
                <a:ext cx="663283" cy="663283"/>
              </a:xfrm>
              <a:prstGeom prst="rect">
                <a:avLst/>
              </a:prstGeom>
            </p:spPr>
          </p:pic>
          <p:pic>
            <p:nvPicPr>
              <p:cNvPr id="31" name="Grafik 30" descr="Radierer">
                <a:extLst>
                  <a:ext uri="{FF2B5EF4-FFF2-40B4-BE49-F238E27FC236}">
                    <a16:creationId xmlns:a16="http://schemas.microsoft.com/office/drawing/2014/main" id="{E94189A8-E8B8-5B49-B34D-1A6CFD4DA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627620" y="3443827"/>
                <a:ext cx="757200" cy="757200"/>
              </a:xfrm>
              <a:prstGeom prst="rect">
                <a:avLst/>
              </a:prstGeom>
            </p:spPr>
          </p:pic>
          <p:pic>
            <p:nvPicPr>
              <p:cNvPr id="33" name="Grafik 32" descr="Übertragen">
                <a:extLst>
                  <a:ext uri="{FF2B5EF4-FFF2-40B4-BE49-F238E27FC236}">
                    <a16:creationId xmlns:a16="http://schemas.microsoft.com/office/drawing/2014/main" id="{61D63217-538E-5748-89F2-40C3EA85D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49995" y="4390200"/>
                <a:ext cx="654598" cy="654598"/>
              </a:xfrm>
              <a:prstGeom prst="rect">
                <a:avLst/>
              </a:prstGeom>
            </p:spPr>
          </p:pic>
          <p:pic>
            <p:nvPicPr>
              <p:cNvPr id="35" name="Grafik 34" descr="Platte">
                <a:extLst>
                  <a:ext uri="{FF2B5EF4-FFF2-40B4-BE49-F238E27FC236}">
                    <a16:creationId xmlns:a16="http://schemas.microsoft.com/office/drawing/2014/main" id="{37EB7A52-04A5-3C40-B2E0-9BBB8387D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597255" y="5181182"/>
                <a:ext cx="757200" cy="75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40320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DE591-56DA-6041-ACCC-B22C241A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Sammeln der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1393A-0AAB-EB47-85CE-734A4D6A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0" y="1547446"/>
            <a:ext cx="6142032" cy="4629517"/>
          </a:xfrm>
        </p:spPr>
        <p:txBody>
          <a:bodyPr/>
          <a:lstStyle/>
          <a:p>
            <a:r>
              <a:rPr lang="de-AT" sz="3200" dirty="0"/>
              <a:t>Flickr-</a:t>
            </a:r>
            <a:r>
              <a:rPr lang="de-AT" sz="3200" dirty="0" err="1"/>
              <a:t>Faces</a:t>
            </a:r>
            <a:r>
              <a:rPr lang="de-AT" sz="3200" dirty="0"/>
              <a:t>-HQ </a:t>
            </a:r>
          </a:p>
          <a:p>
            <a:pPr lvl="1"/>
            <a:r>
              <a:rPr lang="de-AT" sz="2800" dirty="0"/>
              <a:t>primär verwendeter Datensatz</a:t>
            </a:r>
          </a:p>
          <a:p>
            <a:pPr lvl="1"/>
            <a:r>
              <a:rPr lang="de-AT" sz="2800" dirty="0"/>
              <a:t>70.000 hochauflösende Porträt-Bilder</a:t>
            </a:r>
          </a:p>
          <a:p>
            <a:pPr lvl="1"/>
            <a:r>
              <a:rPr lang="de-AT" sz="2800" dirty="0"/>
              <a:t>Unterschiede in:</a:t>
            </a:r>
          </a:p>
          <a:p>
            <a:pPr lvl="2"/>
            <a:r>
              <a:rPr lang="de-AT" sz="2400" dirty="0"/>
              <a:t>Alter</a:t>
            </a:r>
          </a:p>
          <a:p>
            <a:pPr lvl="2"/>
            <a:r>
              <a:rPr lang="de-AT" sz="2400" dirty="0"/>
              <a:t>und ethnische Zugehörigkeit der enthaltenen Personen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D6F430-2354-4144-B53E-87EFB676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501294-61FC-EB42-B3C5-6DB1BD3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34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8506AD-7002-C74A-9115-5C70D862B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43"/>
          <a:stretch/>
        </p:blipFill>
        <p:spPr>
          <a:xfrm>
            <a:off x="7454594" y="1681468"/>
            <a:ext cx="3711493" cy="37875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95331-F167-EB46-87D9-86F122D03894}"/>
              </a:ext>
            </a:extLst>
          </p:cNvPr>
          <p:cNvSpPr txBox="1"/>
          <p:nvPr/>
        </p:nvSpPr>
        <p:spPr>
          <a:xfrm>
            <a:off x="7317567" y="5676374"/>
            <a:ext cx="399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Ausschnitt aus Flickr-</a:t>
            </a:r>
            <a:r>
              <a:rPr lang="de-DE" dirty="0" err="1"/>
              <a:t>Faces</a:t>
            </a:r>
            <a:r>
              <a:rPr lang="de-DE" dirty="0"/>
              <a:t>-HQ</a:t>
            </a:r>
          </a:p>
        </p:txBody>
      </p:sp>
    </p:spTree>
    <p:extLst>
      <p:ext uri="{BB962C8B-B14F-4D97-AF65-F5344CB8AC3E}">
        <p14:creationId xmlns:p14="http://schemas.microsoft.com/office/powerpoint/2010/main" val="38677204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DE591-56DA-6041-ACCC-B22C241A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Bewerten der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1393A-0AAB-EB47-85CE-734A4D6A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0" y="1690688"/>
            <a:ext cx="6454182" cy="4486275"/>
          </a:xfrm>
        </p:spPr>
        <p:txBody>
          <a:bodyPr/>
          <a:lstStyle/>
          <a:p>
            <a:r>
              <a:rPr lang="de-AT" sz="3200" dirty="0"/>
              <a:t>Analyse der Daten</a:t>
            </a:r>
          </a:p>
          <a:p>
            <a:pPr lvl="1"/>
            <a:r>
              <a:rPr lang="de-AT" sz="2800" dirty="0"/>
              <a:t>Ermittlung von fehlerhaften Bildern</a:t>
            </a:r>
          </a:p>
          <a:p>
            <a:pPr lvl="1"/>
            <a:r>
              <a:rPr lang="de-AT" sz="2800" dirty="0"/>
              <a:t>Ermittlung von statistischen Ausreißern</a:t>
            </a:r>
          </a:p>
          <a:p>
            <a:r>
              <a:rPr lang="de-AT" sz="3200" dirty="0"/>
              <a:t>Ermittlung der Qualität der Daten</a:t>
            </a:r>
          </a:p>
          <a:p>
            <a:pPr lvl="1"/>
            <a:r>
              <a:rPr lang="de-AT" sz="2800" dirty="0"/>
              <a:t>Durchführung von Stichprobentests</a:t>
            </a:r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pPr lvl="1"/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D6F430-2354-4144-B53E-87EFB676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501294-61FC-EB42-B3C5-6DB1BD3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35</a:t>
            </a:fld>
            <a:endParaRPr lang="en-GB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1BE12C8-BB74-1E4F-8740-02FA34C9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091" y="1730966"/>
            <a:ext cx="2512999" cy="25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6677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DE591-56DA-6041-ACCC-B22C241A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Bereinigen der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1393A-0AAB-EB47-85CE-734A4D6A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0" y="2049929"/>
            <a:ext cx="6158627" cy="3652602"/>
          </a:xfrm>
        </p:spPr>
        <p:txBody>
          <a:bodyPr/>
          <a:lstStyle/>
          <a:p>
            <a:r>
              <a:rPr lang="de-AT" sz="3200" b="1" dirty="0"/>
              <a:t>Entfernen von:</a:t>
            </a:r>
          </a:p>
          <a:p>
            <a:pPr lvl="1"/>
            <a:r>
              <a:rPr lang="de-AT" sz="2800" dirty="0"/>
              <a:t>fehlerhaften Bildern</a:t>
            </a:r>
          </a:p>
          <a:p>
            <a:pPr lvl="1"/>
            <a:r>
              <a:rPr lang="de-AT" sz="2800" dirty="0"/>
              <a:t>unscharfen, verwackelten Bildern</a:t>
            </a:r>
          </a:p>
          <a:p>
            <a:pPr lvl="1"/>
            <a:r>
              <a:rPr lang="de-AT" sz="2800" dirty="0"/>
              <a:t>korrupten Bild-Dateien </a:t>
            </a:r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D6F430-2354-4144-B53E-87EFB676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501294-61FC-EB42-B3C5-6DB1BD3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36</a:t>
            </a:fld>
            <a:endParaRPr lang="en-GB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F5DCEAE-EDE5-D841-B09F-5145EAF9210F}"/>
              </a:ext>
            </a:extLst>
          </p:cNvPr>
          <p:cNvGrpSpPr>
            <a:grpSpLocks noChangeAspect="1"/>
          </p:cNvGrpSpPr>
          <p:nvPr/>
        </p:nvGrpSpPr>
        <p:grpSpPr>
          <a:xfrm>
            <a:off x="8153400" y="1013565"/>
            <a:ext cx="2539236" cy="4320000"/>
            <a:chOff x="7129417" y="1119629"/>
            <a:chExt cx="3032814" cy="515972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1A6647A-D80E-A942-AC9A-1B6E3A64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9417" y="3840010"/>
              <a:ext cx="3023116" cy="243934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D81627C-89DC-3343-A81D-A64D21339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9801"/>
            <a:stretch/>
          </p:blipFill>
          <p:spPr>
            <a:xfrm>
              <a:off x="7184081" y="1119629"/>
              <a:ext cx="2978150" cy="2475626"/>
            </a:xfrm>
            <a:prstGeom prst="rect">
              <a:avLst/>
            </a:prstGeom>
          </p:spPr>
        </p:pic>
      </p:grpSp>
      <p:cxnSp>
        <p:nvCxnSpPr>
          <p:cNvPr id="27" name="Gekrümmte Verbindung 26">
            <a:extLst>
              <a:ext uri="{FF2B5EF4-FFF2-40B4-BE49-F238E27FC236}">
                <a16:creationId xmlns:a16="http://schemas.microsoft.com/office/drawing/2014/main" id="{90B1F4DC-5E38-F14F-813B-DD6E35CEAA1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666807" y="2049929"/>
            <a:ext cx="1532361" cy="117790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krümmte Verbindung 28">
            <a:extLst>
              <a:ext uri="{FF2B5EF4-FFF2-40B4-BE49-F238E27FC236}">
                <a16:creationId xmlns:a16="http://schemas.microsoft.com/office/drawing/2014/main" id="{7D6A33D8-89E9-2F42-8EC3-59423655827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621039" y="3227831"/>
            <a:ext cx="1532361" cy="108456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25DAE5A-8FCE-8546-B792-4453AF36D490}"/>
              </a:ext>
            </a:extLst>
          </p:cNvPr>
          <p:cNvSpPr txBox="1"/>
          <p:nvPr/>
        </p:nvSpPr>
        <p:spPr>
          <a:xfrm>
            <a:off x="7845702" y="5475103"/>
            <a:ext cx="3043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Beispiel für unscharfes und verwackeltes Bild</a:t>
            </a:r>
          </a:p>
        </p:txBody>
      </p:sp>
    </p:spTree>
    <p:extLst>
      <p:ext uri="{BB962C8B-B14F-4D97-AF65-F5344CB8AC3E}">
        <p14:creationId xmlns:p14="http://schemas.microsoft.com/office/powerpoint/2010/main" val="350029353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DE591-56DA-6041-ACCC-B22C241A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Transformieren der Daten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1393A-0AAB-EB47-85CE-734A4D6A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09" y="1690688"/>
            <a:ext cx="9614381" cy="4486275"/>
          </a:xfrm>
        </p:spPr>
        <p:txBody>
          <a:bodyPr/>
          <a:lstStyle/>
          <a:p>
            <a:r>
              <a:rPr lang="de-AT" dirty="0"/>
              <a:t>Konvertierung der Bilder in ein passendes Format:</a:t>
            </a:r>
          </a:p>
          <a:p>
            <a:pPr lvl="1"/>
            <a:r>
              <a:rPr lang="de-AT" dirty="0"/>
              <a:t>Farb-Bild (</a:t>
            </a:r>
            <a:r>
              <a:rPr lang="de-AT" dirty="0" err="1"/>
              <a:t>label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dazugehöriges Schwarz-Weiß-Bild mit Farbpunkten (</a:t>
            </a:r>
            <a:r>
              <a:rPr lang="de-AT" dirty="0" err="1"/>
              <a:t>manipulated_image</a:t>
            </a:r>
            <a:r>
              <a:rPr lang="de-AT" dirty="0"/>
              <a:t>)</a:t>
            </a:r>
          </a:p>
          <a:p>
            <a:pPr lvl="1"/>
            <a:endParaRPr lang="de-AT" dirty="0"/>
          </a:p>
          <a:p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D6F430-2354-4144-B53E-87EFB676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501294-61FC-EB42-B3C5-6DB1BD3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37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7F10DD-1028-BE48-B587-E4F2EE00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20" y="3308413"/>
            <a:ext cx="5598960" cy="304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8039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6A14E-BEBE-7F40-8CB9-4FE6C9BE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Transformieren der Daten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CE1965-9A91-2E4A-97F3-80511E051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0" y="1529542"/>
            <a:ext cx="9897014" cy="4647421"/>
          </a:xfrm>
        </p:spPr>
        <p:txBody>
          <a:bodyPr/>
          <a:lstStyle/>
          <a:p>
            <a:r>
              <a:rPr lang="de-DE" dirty="0"/>
              <a:t>entstandener Datensatz im passenden Format für den ML Algorithmus: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F163CC-F31A-1743-9325-3B63A2ED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BC4839-C0A6-694B-AE67-9BBD36ACC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38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AE8899-6027-8944-BA58-68B402E63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42" y="2414030"/>
            <a:ext cx="7220315" cy="40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26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694A6-BB8A-4AAA-99D5-37A2F7F1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93CC60-0C0A-4AF7-968B-A6C87ADE0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jeder besitzt alte </a:t>
            </a:r>
            <a:r>
              <a:rPr lang="de-AT" b="1" dirty="0"/>
              <a:t>Schwarz-Weiß-Bilder</a:t>
            </a:r>
          </a:p>
          <a:p>
            <a:r>
              <a:rPr lang="de-AT" dirty="0"/>
              <a:t>Bilder haben einen </a:t>
            </a:r>
            <a:r>
              <a:rPr lang="de-AT" b="1" dirty="0"/>
              <a:t>emotionalen Wert</a:t>
            </a:r>
            <a:r>
              <a:rPr lang="de-AT" dirty="0"/>
              <a:t> für Menschen</a:t>
            </a:r>
          </a:p>
          <a:p>
            <a:r>
              <a:rPr lang="de-AT" b="1" dirty="0"/>
              <a:t>Farbe</a:t>
            </a:r>
            <a:r>
              <a:rPr lang="de-AT" dirty="0"/>
              <a:t> bringt neues Leben in Schwarz-Weiß-Bilder</a:t>
            </a:r>
          </a:p>
          <a:p>
            <a:endParaRPr lang="de-AT" dirty="0"/>
          </a:p>
          <a:p>
            <a:endParaRPr lang="de-AT" dirty="0"/>
          </a:p>
          <a:p>
            <a:pPr marL="0" indent="0" algn="ctr">
              <a:buNone/>
            </a:pPr>
            <a:r>
              <a:rPr lang="de-DE" b="1" i="1" dirty="0"/>
              <a:t>„Für Schwarz-Weiß-Denker hört die Welt dort auf,</a:t>
            </a:r>
            <a:br>
              <a:rPr lang="de-DE" b="1" i="1" dirty="0"/>
            </a:br>
            <a:r>
              <a:rPr lang="de-DE" b="1" i="1" dirty="0"/>
              <a:t>wo sie bunt zu werden beginnt.“</a:t>
            </a:r>
          </a:p>
          <a:p>
            <a:pPr marL="0" indent="0" algn="ctr">
              <a:buNone/>
            </a:pPr>
            <a:r>
              <a:rPr lang="de-DE" dirty="0"/>
              <a:t>(Ernst Ferstl)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AD9E2E-0B1B-4E0B-8C22-846C222F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CE3FBF-6132-4FEB-93CA-EC550C89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31114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52F45-0859-ED45-98E5-5828891E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Persistieren der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E941B4-32A7-4B4C-BF05-CB8E3E27A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0" y="1825625"/>
            <a:ext cx="10327889" cy="1603375"/>
          </a:xfrm>
        </p:spPr>
        <p:txBody>
          <a:bodyPr/>
          <a:lstStyle/>
          <a:p>
            <a:r>
              <a:rPr lang="de-DE" dirty="0"/>
              <a:t>die Weitergabe der Daten (Bilder) erfolgt stückweise an den ML Algorithmus</a:t>
            </a:r>
          </a:p>
          <a:p>
            <a:pPr lvl="1"/>
            <a:r>
              <a:rPr lang="de-DE" dirty="0"/>
              <a:t>je 50 Bilder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A8D836B-73CB-5143-B9D9-29B7E3FA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D4420F-B7DC-C649-AC3E-DA108A9C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39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368F42B-3B02-594E-82CA-8A74F6D9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3937272"/>
            <a:ext cx="6045200" cy="2413000"/>
          </a:xfrm>
          <a:prstGeom prst="rect">
            <a:avLst/>
          </a:prstGeom>
        </p:spPr>
      </p:pic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3D01552B-0D8F-2941-A06E-9B4459CABBE8}"/>
              </a:ext>
            </a:extLst>
          </p:cNvPr>
          <p:cNvSpPr/>
          <p:nvPr/>
        </p:nvSpPr>
        <p:spPr>
          <a:xfrm rot="5400000">
            <a:off x="7565605" y="2702675"/>
            <a:ext cx="707306" cy="244625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27692402-056A-9C4A-9DC6-8834A7548C0C}"/>
              </a:ext>
            </a:extLst>
          </p:cNvPr>
          <p:cNvSpPr/>
          <p:nvPr/>
        </p:nvSpPr>
        <p:spPr>
          <a:xfrm rot="5400000">
            <a:off x="3919088" y="2778169"/>
            <a:ext cx="707306" cy="2446251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FDD5F27-3ADE-1549-9350-6144424B474A}"/>
              </a:ext>
            </a:extLst>
          </p:cNvPr>
          <p:cNvSpPr txBox="1"/>
          <p:nvPr/>
        </p:nvSpPr>
        <p:spPr>
          <a:xfrm>
            <a:off x="3582785" y="3279152"/>
            <a:ext cx="13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50 Bilder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740474-B570-A24B-97F4-2FD8E8E906A5}"/>
              </a:ext>
            </a:extLst>
          </p:cNvPr>
          <p:cNvSpPr txBox="1"/>
          <p:nvPr/>
        </p:nvSpPr>
        <p:spPr>
          <a:xfrm>
            <a:off x="6962717" y="3202815"/>
            <a:ext cx="191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ML Algorithmus</a:t>
            </a:r>
          </a:p>
        </p:txBody>
      </p:sp>
    </p:spTree>
    <p:extLst>
      <p:ext uri="{BB962C8B-B14F-4D97-AF65-F5344CB8AC3E}">
        <p14:creationId xmlns:p14="http://schemas.microsoft.com/office/powerpoint/2010/main" val="349522278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4C84E-C09C-1E44-AEFE-DF2E91214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EF09E9-E26A-2540-9DFE-7505F9886D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(Manuel </a:t>
            </a:r>
            <a:r>
              <a:rPr lang="en-GB" dirty="0" err="1"/>
              <a:t>Riedl</a:t>
            </a:r>
            <a:r>
              <a:rPr lang="en-GB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462FC7-2712-4414-9856-A5A42D20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5AHIT 2019/2020</a:t>
            </a:r>
          </a:p>
        </p:txBody>
      </p:sp>
    </p:spTree>
    <p:extLst>
      <p:ext uri="{BB962C8B-B14F-4D97-AF65-F5344CB8AC3E}">
        <p14:creationId xmlns:p14="http://schemas.microsoft.com/office/powerpoint/2010/main" val="164642790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E18D0-DC85-9747-B64D-7D06B9AE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7164B8-8741-4B43-8386-A1C09A28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Grafische Benutzeroberfläche</a:t>
            </a:r>
          </a:p>
          <a:p>
            <a:r>
              <a:rPr lang="de-DE" dirty="0"/>
              <a:t>Funktionalitäten</a:t>
            </a:r>
          </a:p>
          <a:p>
            <a:r>
              <a:rPr lang="de-DE" dirty="0"/>
              <a:t>Workflow</a:t>
            </a:r>
          </a:p>
          <a:p>
            <a:r>
              <a:rPr lang="de-DE" dirty="0"/>
              <a:t>Verwendete Technologien</a:t>
            </a:r>
          </a:p>
          <a:p>
            <a:r>
              <a:rPr lang="de-DE" dirty="0"/>
              <a:t>Electron</a:t>
            </a:r>
          </a:p>
          <a:p>
            <a:r>
              <a:rPr lang="de-DE" dirty="0"/>
              <a:t>Styling-Photonkit</a:t>
            </a:r>
          </a:p>
          <a:p>
            <a:r>
              <a:rPr lang="de-DE" dirty="0"/>
              <a:t>Software-Architektur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A69818-C06D-CE40-9DEC-ED49D8F1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2971C6-3D1A-CC43-89D9-C6CE3D40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5052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CEBC-982A-4D15-86F7-0A77EB72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Grafische Benutzeroberfläche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9055BF-A8F2-4700-B958-A654EBCA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b="1" dirty="0"/>
              <a:t>Schnittstelle</a:t>
            </a:r>
            <a:r>
              <a:rPr lang="de-AT" dirty="0"/>
              <a:t> zwischen Mensch und Computer</a:t>
            </a:r>
          </a:p>
          <a:p>
            <a:r>
              <a:rPr lang="de-AT" dirty="0"/>
              <a:t>Bedienung über Befehle – </a:t>
            </a:r>
            <a:r>
              <a:rPr lang="de-AT" b="1" dirty="0"/>
              <a:t>Command Line </a:t>
            </a:r>
          </a:p>
          <a:p>
            <a:pPr lvl="1"/>
            <a:r>
              <a:rPr lang="de-AT" dirty="0"/>
              <a:t>kompliziert</a:t>
            </a:r>
          </a:p>
          <a:p>
            <a:pPr lvl="1"/>
            <a:r>
              <a:rPr lang="de-AT" dirty="0"/>
              <a:t>unübersichtlich</a:t>
            </a:r>
          </a:p>
          <a:p>
            <a:pPr lvl="1"/>
            <a:r>
              <a:rPr lang="de-AT" dirty="0"/>
              <a:t>nicht für jedermann</a:t>
            </a:r>
          </a:p>
          <a:p>
            <a:r>
              <a:rPr lang="de-AT" dirty="0"/>
              <a:t> Bedienung über GUI - </a:t>
            </a:r>
            <a:r>
              <a:rPr lang="de-AT" b="1" dirty="0" err="1"/>
              <a:t>Gaphical</a:t>
            </a:r>
            <a:r>
              <a:rPr lang="de-AT" b="1" dirty="0"/>
              <a:t> User Interface</a:t>
            </a:r>
          </a:p>
          <a:p>
            <a:pPr lvl="1"/>
            <a:r>
              <a:rPr lang="de-AT" dirty="0"/>
              <a:t>verständlich</a:t>
            </a:r>
          </a:p>
          <a:p>
            <a:pPr lvl="1"/>
            <a:r>
              <a:rPr lang="de-AT" dirty="0"/>
              <a:t>übersichtlich</a:t>
            </a:r>
          </a:p>
          <a:p>
            <a:pPr lvl="1"/>
            <a:r>
              <a:rPr lang="de-AT" dirty="0"/>
              <a:t>für jedermann</a:t>
            </a:r>
          </a:p>
          <a:p>
            <a:pPr lvl="1"/>
            <a:endParaRPr lang="de-AT" b="1" dirty="0"/>
          </a:p>
          <a:p>
            <a:pPr lvl="1"/>
            <a:endParaRPr lang="de-AT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9DF75E-AC9F-4FD1-90F2-562FF34B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9D87AC-B332-4A57-A590-CD50F7AC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045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CEBC-982A-4D15-86F7-0A77EB72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Funktionalitäten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9055BF-A8F2-4700-B958-A654EBCA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b="1" dirty="0"/>
          </a:p>
          <a:p>
            <a:pPr lvl="1"/>
            <a:endParaRPr lang="de-AT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9DF75E-AC9F-4FD1-90F2-562FF34B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9D87AC-B332-4A57-A590-CD50F7AC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43</a:t>
            </a:fld>
            <a:endParaRPr lang="en-GB"/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8D75F30-582B-3E47-870B-91EFB27AD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05" y="1366401"/>
            <a:ext cx="8051450" cy="48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762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CEBC-982A-4D15-86F7-0A77EB72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– </a:t>
            </a:r>
            <a:r>
              <a:rPr lang="de-DE" dirty="0" err="1"/>
              <a:t>Loading</a:t>
            </a:r>
            <a:r>
              <a:rPr lang="de-DE" dirty="0"/>
              <a:t> Screen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9055BF-A8F2-4700-B958-A654EBCA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b="1" dirty="0"/>
          </a:p>
          <a:p>
            <a:pPr lvl="1"/>
            <a:endParaRPr lang="de-AT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9DF75E-AC9F-4FD1-90F2-562FF34B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9D87AC-B332-4A57-A590-CD50F7AC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44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5F248E-7D5C-894F-8FC3-691CDD42E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" r="748"/>
          <a:stretch/>
        </p:blipFill>
        <p:spPr>
          <a:xfrm>
            <a:off x="1694985" y="1381942"/>
            <a:ext cx="9208146" cy="47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5396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CEBC-982A-4D15-86F7-0A77EB72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– </a:t>
            </a:r>
            <a:r>
              <a:rPr lang="de-DE" dirty="0" err="1"/>
              <a:t>Editing</a:t>
            </a:r>
            <a:r>
              <a:rPr lang="de-DE" dirty="0"/>
              <a:t> Screen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9055BF-A8F2-4700-B958-A654EBCA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b="1" dirty="0"/>
          </a:p>
          <a:p>
            <a:pPr lvl="1"/>
            <a:endParaRPr lang="de-AT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9DF75E-AC9F-4FD1-90F2-562FF34B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9D87AC-B332-4A57-A590-CD50F7AC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45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BD0901-E9B9-CB4D-9CF8-32ACCB29A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08"/>
          <a:stretch/>
        </p:blipFill>
        <p:spPr>
          <a:xfrm>
            <a:off x="1780671" y="1347500"/>
            <a:ext cx="8630657" cy="48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3285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CEBC-982A-4D15-86F7-0A77EB72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– Processing Image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9055BF-A8F2-4700-B958-A654EBCA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b="1" dirty="0"/>
          </a:p>
          <a:p>
            <a:pPr lvl="1"/>
            <a:endParaRPr lang="de-AT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9DF75E-AC9F-4FD1-90F2-562FF34B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9D87AC-B332-4A57-A590-CD50F7AC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46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DECEFC-5608-E946-A6E3-5EA781527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88"/>
          <a:stretch/>
        </p:blipFill>
        <p:spPr>
          <a:xfrm>
            <a:off x="1780671" y="1376482"/>
            <a:ext cx="8630657" cy="497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308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CEBC-982A-4D15-86F7-0A77EB72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 – </a:t>
            </a:r>
            <a:r>
              <a:rPr lang="de-DE" dirty="0" err="1"/>
              <a:t>Presentation</a:t>
            </a:r>
            <a:r>
              <a:rPr lang="de-DE" dirty="0"/>
              <a:t> Screen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9055BF-A8F2-4700-B958-A654EBCA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b="1" dirty="0"/>
          </a:p>
          <a:p>
            <a:pPr lvl="1"/>
            <a:endParaRPr lang="de-AT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9DF75E-AC9F-4FD1-90F2-562FF34B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9D87AC-B332-4A57-A590-CD50F7AC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47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48A5D3-017E-E248-A57C-C6A5D16B0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200"/>
          <a:stretch/>
        </p:blipFill>
        <p:spPr>
          <a:xfrm>
            <a:off x="2099934" y="1422205"/>
            <a:ext cx="3284738" cy="47743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F523882-7844-3442-A0F3-5FB37243C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" r="1685" b="9660"/>
          <a:stretch/>
        </p:blipFill>
        <p:spPr>
          <a:xfrm>
            <a:off x="6807329" y="1402595"/>
            <a:ext cx="3421388" cy="47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27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6CEBC-982A-4D15-86F7-0A77EB72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 Technologien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9055BF-A8F2-4700-B958-A654EBCA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b="1" dirty="0"/>
          </a:p>
          <a:p>
            <a:pPr lvl="1"/>
            <a:endParaRPr lang="de-AT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E9DF75E-AC9F-4FD1-90F2-562FF34B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9D87AC-B332-4A57-A590-CD50F7AC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48</a:t>
            </a:fld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54C3D3D-0CA4-DF48-B1DD-BBA52929B7BE}"/>
              </a:ext>
            </a:extLst>
          </p:cNvPr>
          <p:cNvSpPr txBox="1">
            <a:spLocks/>
          </p:cNvSpPr>
          <p:nvPr/>
        </p:nvSpPr>
        <p:spPr>
          <a:xfrm>
            <a:off x="1178310" y="1978025"/>
            <a:ext cx="10327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Electron</a:t>
            </a:r>
          </a:p>
          <a:p>
            <a:r>
              <a:rPr lang="de-AT" dirty="0"/>
              <a:t>HTML</a:t>
            </a:r>
          </a:p>
          <a:p>
            <a:r>
              <a:rPr lang="de-AT" dirty="0"/>
              <a:t>CSS</a:t>
            </a:r>
          </a:p>
          <a:p>
            <a:r>
              <a:rPr lang="de-AT" dirty="0"/>
              <a:t>JavaScript</a:t>
            </a:r>
          </a:p>
          <a:p>
            <a:r>
              <a:rPr lang="de-AT" dirty="0"/>
              <a:t>Python</a:t>
            </a:r>
          </a:p>
          <a:p>
            <a:pPr lvl="1"/>
            <a:endParaRPr lang="de-AT" b="1" dirty="0"/>
          </a:p>
          <a:p>
            <a:pPr lvl="1"/>
            <a:endParaRPr lang="de-AT" b="1" dirty="0"/>
          </a:p>
        </p:txBody>
      </p:sp>
      <p:pic>
        <p:nvPicPr>
          <p:cNvPr id="12" name="Grafik 11" descr="Ein Bild, das Zeichnung, Uhr enthält.&#10;&#10;Automatisch generierte Beschreibung">
            <a:extLst>
              <a:ext uri="{FF2B5EF4-FFF2-40B4-BE49-F238E27FC236}">
                <a16:creationId xmlns:a16="http://schemas.microsoft.com/office/drawing/2014/main" id="{37965B9B-7904-6342-BF11-A3D0C371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038" y="1951038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015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A4F90-1A79-F743-A26A-263DAF00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2AB71-C30E-6744-8253-B0BD160F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Kolorierung</a:t>
            </a:r>
            <a:r>
              <a:rPr lang="en-GB" dirty="0"/>
              <a:t> </a:t>
            </a:r>
            <a:r>
              <a:rPr lang="en-GB" b="1" dirty="0"/>
              <a:t>per Hand</a:t>
            </a:r>
          </a:p>
          <a:p>
            <a:pPr lvl="1"/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b="1" dirty="0" err="1"/>
              <a:t>aufwändig</a:t>
            </a:r>
            <a:r>
              <a:rPr lang="en-GB" dirty="0"/>
              <a:t> und </a:t>
            </a:r>
            <a:r>
              <a:rPr lang="en-GB" b="1" dirty="0" err="1"/>
              <a:t>zeitintensiv</a:t>
            </a:r>
            <a:endParaRPr lang="en-GB" b="1" dirty="0"/>
          </a:p>
          <a:p>
            <a:pPr lvl="1"/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b="1" dirty="0" err="1"/>
              <a:t>teuer</a:t>
            </a:r>
            <a:endParaRPr lang="en-GB" b="1" dirty="0"/>
          </a:p>
          <a:p>
            <a:r>
              <a:rPr lang="en-GB" b="1" dirty="0" err="1"/>
              <a:t>vollautomatische</a:t>
            </a:r>
            <a:r>
              <a:rPr lang="en-GB" b="1" dirty="0"/>
              <a:t> </a:t>
            </a:r>
            <a:r>
              <a:rPr lang="en-GB" b="1" dirty="0" err="1"/>
              <a:t>Kolorierung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Machine Learning</a:t>
            </a:r>
          </a:p>
          <a:p>
            <a:pPr lvl="1"/>
            <a:r>
              <a:rPr lang="en-GB" dirty="0" err="1"/>
              <a:t>oftmals</a:t>
            </a:r>
            <a:r>
              <a:rPr lang="en-GB" dirty="0"/>
              <a:t> </a:t>
            </a:r>
            <a:r>
              <a:rPr lang="en-GB" b="1" dirty="0" err="1"/>
              <a:t>fehlerhaft</a:t>
            </a:r>
            <a:endParaRPr lang="en-GB" b="1" dirty="0"/>
          </a:p>
          <a:p>
            <a:pPr lvl="1"/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b="1" dirty="0" err="1"/>
              <a:t>statisch</a:t>
            </a:r>
            <a:endParaRPr lang="en-GB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A484DE-DEF6-9142-BDC6-2BC0CE71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BD0D8F-13D6-B64B-A7DB-711835A2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43077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AF71A-C171-5A49-80B5-A100EFA8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Electron</a:t>
            </a:r>
          </a:p>
        </p:txBody>
      </p:sp>
      <p:pic>
        <p:nvPicPr>
          <p:cNvPr id="7" name="Inhaltsplatzhalter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7C322093-9828-2F4F-81ED-517FA37A3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123" y="563564"/>
            <a:ext cx="1625600" cy="16256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2568E3-580A-4649-A934-B9360867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336325-8EE1-AC4D-91C0-FBF22DE5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49</a:t>
            </a:fld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7E0C748-4734-F04C-82C6-2D90864CE54C}"/>
              </a:ext>
            </a:extLst>
          </p:cNvPr>
          <p:cNvSpPr txBox="1">
            <a:spLocks/>
          </p:cNvSpPr>
          <p:nvPr/>
        </p:nvSpPr>
        <p:spPr>
          <a:xfrm>
            <a:off x="1025911" y="1690688"/>
            <a:ext cx="10327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AT" sz="2800" dirty="0"/>
              <a:t>Webanwendung </a:t>
            </a:r>
            <a:r>
              <a:rPr lang="de-AT" sz="2800" dirty="0">
                <a:sym typeface="Wingdings" panose="05000000000000000000" pitchFamily="2" charset="2"/>
              </a:rPr>
              <a:t></a:t>
            </a:r>
            <a:r>
              <a:rPr lang="de-AT" sz="2800" dirty="0"/>
              <a:t> </a:t>
            </a:r>
            <a:r>
              <a:rPr lang="de-AT" sz="2800" b="1" dirty="0"/>
              <a:t>Desktopanwendung</a:t>
            </a:r>
          </a:p>
          <a:p>
            <a:pPr lvl="2"/>
            <a:r>
              <a:rPr lang="de-AT" sz="2400" dirty="0"/>
              <a:t>HTML </a:t>
            </a:r>
            <a:r>
              <a:rPr lang="de-AT" sz="2400" b="1" dirty="0"/>
              <a:t>- </a:t>
            </a:r>
            <a:r>
              <a:rPr lang="de-AT" sz="2400" dirty="0"/>
              <a:t>CSS </a:t>
            </a:r>
            <a:r>
              <a:rPr lang="de-AT" sz="2400" b="1" dirty="0"/>
              <a:t>-</a:t>
            </a:r>
            <a:r>
              <a:rPr lang="de-AT" sz="2400" dirty="0"/>
              <a:t> JS</a:t>
            </a:r>
          </a:p>
          <a:p>
            <a:pPr lvl="1"/>
            <a:r>
              <a:rPr lang="de-AT" sz="2800" dirty="0"/>
              <a:t>plattformunabhängig</a:t>
            </a:r>
          </a:p>
          <a:p>
            <a:pPr lvl="1"/>
            <a:r>
              <a:rPr lang="de-AT" sz="2800" dirty="0"/>
              <a:t>Zugriff auf </a:t>
            </a:r>
            <a:r>
              <a:rPr lang="de-AT" sz="2800" b="1" dirty="0"/>
              <a:t>betriebssystemspezifische</a:t>
            </a:r>
            <a:r>
              <a:rPr lang="de-AT" sz="2800" dirty="0"/>
              <a:t> Funktionen</a:t>
            </a:r>
          </a:p>
          <a:p>
            <a:pPr lvl="2"/>
            <a:r>
              <a:rPr lang="de-AT" sz="2400" dirty="0"/>
              <a:t>Speicherdialog</a:t>
            </a:r>
          </a:p>
          <a:p>
            <a:pPr lvl="2"/>
            <a:r>
              <a:rPr lang="de-AT" sz="2400" dirty="0"/>
              <a:t>Benachrichtigungen</a:t>
            </a:r>
          </a:p>
          <a:p>
            <a:pPr lvl="2"/>
            <a:r>
              <a:rPr lang="de-AT" sz="2400" dirty="0"/>
              <a:t>Menüs</a:t>
            </a:r>
          </a:p>
          <a:p>
            <a:pPr lvl="1"/>
            <a:r>
              <a:rPr lang="de-AT" sz="2800" dirty="0"/>
              <a:t>Gliederung in mehrere </a:t>
            </a:r>
            <a:r>
              <a:rPr lang="de-AT" sz="2800" b="1" dirty="0"/>
              <a:t>Anwendungsfenster</a:t>
            </a:r>
            <a:r>
              <a:rPr lang="de-AT" sz="2800" dirty="0"/>
              <a:t> </a:t>
            </a:r>
          </a:p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dirty="0"/>
          </a:p>
          <a:p>
            <a:pPr lvl="1"/>
            <a:endParaRPr lang="de-AT" b="1" dirty="0"/>
          </a:p>
        </p:txBody>
      </p:sp>
    </p:spTree>
    <p:extLst>
      <p:ext uri="{BB962C8B-B14F-4D97-AF65-F5344CB8AC3E}">
        <p14:creationId xmlns:p14="http://schemas.microsoft.com/office/powerpoint/2010/main" val="54590822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AF71A-C171-5A49-80B5-A100EFA8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2568E3-580A-4649-A934-B9360867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336325-8EE1-AC4D-91C0-FBF22DE5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50</a:t>
            </a:fld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7E0C748-4734-F04C-82C6-2D90864CE54C}"/>
              </a:ext>
            </a:extLst>
          </p:cNvPr>
          <p:cNvSpPr txBox="1">
            <a:spLocks/>
          </p:cNvSpPr>
          <p:nvPr/>
        </p:nvSpPr>
        <p:spPr>
          <a:xfrm flipH="1">
            <a:off x="-3217984" y="1690688"/>
            <a:ext cx="42438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dirty="0"/>
          </a:p>
          <a:p>
            <a:pPr lvl="1"/>
            <a:endParaRPr lang="de-AT" b="1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9AC9746-64C3-864F-9BEA-FB5AB42BD81C}"/>
              </a:ext>
            </a:extLst>
          </p:cNvPr>
          <p:cNvSpPr txBox="1">
            <a:spLocks/>
          </p:cNvSpPr>
          <p:nvPr/>
        </p:nvSpPr>
        <p:spPr>
          <a:xfrm>
            <a:off x="1178311" y="1843088"/>
            <a:ext cx="10327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dirty="0"/>
          </a:p>
          <a:p>
            <a:pPr marL="457200" lvl="1" indent="0">
              <a:buNone/>
            </a:pPr>
            <a:endParaRPr lang="de-AT" b="1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A854253D-9076-DF47-9F9B-6AF50BE9414C}"/>
              </a:ext>
            </a:extLst>
          </p:cNvPr>
          <p:cNvSpPr txBox="1">
            <a:spLocks/>
          </p:cNvSpPr>
          <p:nvPr/>
        </p:nvSpPr>
        <p:spPr>
          <a:xfrm>
            <a:off x="1025911" y="1690688"/>
            <a:ext cx="10327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AT" sz="2800" dirty="0"/>
              <a:t>Speicherdialog</a:t>
            </a:r>
          </a:p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marL="457200" lvl="1" indent="0">
              <a:buNone/>
            </a:pPr>
            <a:endParaRPr lang="de-AT" sz="2800" dirty="0"/>
          </a:p>
          <a:p>
            <a:pPr lvl="1"/>
            <a:r>
              <a:rPr lang="de-AT" sz="2800" dirty="0"/>
              <a:t>Benachrichtigung</a:t>
            </a:r>
          </a:p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marL="457200" lvl="1" indent="0">
              <a:buNone/>
            </a:pPr>
            <a:endParaRPr lang="de-AT" sz="2800" dirty="0"/>
          </a:p>
          <a:p>
            <a:pPr lvl="1"/>
            <a:endParaRPr lang="de-AT" b="1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CF49457-3156-5244-87C8-A3826322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793" y="4901762"/>
            <a:ext cx="5188607" cy="88511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A2BDC07-DF24-F140-8E8D-14F31E70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76" y="2141451"/>
            <a:ext cx="3901440" cy="1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310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FC36CCC-A3AB-354A-B304-D973E97E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962" y="1618845"/>
            <a:ext cx="7474076" cy="47314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7AF71A-C171-5A49-80B5-A100EFA8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Electron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2568E3-580A-4649-A934-B9360867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336325-8EE1-AC4D-91C0-FBF22DE5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51</a:t>
            </a:fld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7E0C748-4734-F04C-82C6-2D90864CE54C}"/>
              </a:ext>
            </a:extLst>
          </p:cNvPr>
          <p:cNvSpPr txBox="1">
            <a:spLocks/>
          </p:cNvSpPr>
          <p:nvPr/>
        </p:nvSpPr>
        <p:spPr>
          <a:xfrm flipH="1">
            <a:off x="-3217984" y="1690688"/>
            <a:ext cx="42438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dirty="0"/>
          </a:p>
          <a:p>
            <a:pPr lvl="1"/>
            <a:endParaRPr lang="de-AT" b="1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9AC9746-64C3-864F-9BEA-FB5AB42BD81C}"/>
              </a:ext>
            </a:extLst>
          </p:cNvPr>
          <p:cNvSpPr txBox="1">
            <a:spLocks/>
          </p:cNvSpPr>
          <p:nvPr/>
        </p:nvSpPr>
        <p:spPr>
          <a:xfrm>
            <a:off x="1178311" y="1843088"/>
            <a:ext cx="10327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dirty="0"/>
          </a:p>
          <a:p>
            <a:pPr marL="457200" lvl="1" indent="0">
              <a:buNone/>
            </a:pPr>
            <a:endParaRPr lang="de-AT" b="1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A854253D-9076-DF47-9F9B-6AF50BE9414C}"/>
              </a:ext>
            </a:extLst>
          </p:cNvPr>
          <p:cNvSpPr txBox="1">
            <a:spLocks/>
          </p:cNvSpPr>
          <p:nvPr/>
        </p:nvSpPr>
        <p:spPr>
          <a:xfrm>
            <a:off x="1025911" y="1690688"/>
            <a:ext cx="10327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AT" sz="2800" dirty="0"/>
              <a:t>Architektur</a:t>
            </a:r>
          </a:p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marL="457200" lvl="1" indent="0">
              <a:buNone/>
            </a:pPr>
            <a:endParaRPr lang="de-AT" sz="2800" dirty="0"/>
          </a:p>
          <a:p>
            <a:pPr marL="457200" lvl="1" indent="0">
              <a:buNone/>
            </a:pPr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dirty="0"/>
          </a:p>
          <a:p>
            <a:pPr lvl="1"/>
            <a:endParaRPr lang="de-AT" b="1" dirty="0"/>
          </a:p>
        </p:txBody>
      </p:sp>
    </p:spTree>
    <p:extLst>
      <p:ext uri="{BB962C8B-B14F-4D97-AF65-F5344CB8AC3E}">
        <p14:creationId xmlns:p14="http://schemas.microsoft.com/office/powerpoint/2010/main" val="5605021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7AF71A-C171-5A49-80B5-A100EFA8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- Photonkit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2568E3-580A-4649-A934-B9360867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336325-8EE1-AC4D-91C0-FBF22DE5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52</a:t>
            </a:fld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7E0C748-4734-F04C-82C6-2D90864CE54C}"/>
              </a:ext>
            </a:extLst>
          </p:cNvPr>
          <p:cNvSpPr txBox="1">
            <a:spLocks/>
          </p:cNvSpPr>
          <p:nvPr/>
        </p:nvSpPr>
        <p:spPr>
          <a:xfrm>
            <a:off x="1025911" y="1690688"/>
            <a:ext cx="10327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AT" sz="2800" dirty="0"/>
              <a:t>speziell für </a:t>
            </a:r>
            <a:r>
              <a:rPr lang="de-AT" sz="2800" b="1" dirty="0"/>
              <a:t>Electron </a:t>
            </a:r>
            <a:r>
              <a:rPr lang="de-AT" sz="2800" dirty="0"/>
              <a:t>entwickelt</a:t>
            </a:r>
          </a:p>
          <a:p>
            <a:pPr lvl="1"/>
            <a:r>
              <a:rPr lang="de-AT" sz="2800" b="1" dirty="0"/>
              <a:t>Apple Design </a:t>
            </a:r>
          </a:p>
          <a:p>
            <a:pPr lvl="2"/>
            <a:r>
              <a:rPr lang="de-AT" sz="2400" dirty="0"/>
              <a:t>vordefinierte Designlayouts</a:t>
            </a:r>
          </a:p>
          <a:p>
            <a:pPr lvl="1"/>
            <a:endParaRPr lang="de-AT" sz="2800" dirty="0"/>
          </a:p>
          <a:p>
            <a:pPr lvl="1"/>
            <a:endParaRPr lang="de-AT" sz="2800" dirty="0"/>
          </a:p>
          <a:p>
            <a:pPr lvl="1"/>
            <a:endParaRPr lang="de-AT" dirty="0"/>
          </a:p>
          <a:p>
            <a:pPr lvl="1"/>
            <a:endParaRPr lang="de-AT" b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DA652EA-CBBA-E449-80DE-FE114B07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677" y="1568450"/>
            <a:ext cx="2679700" cy="37211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2E43C25-A245-4E48-99D4-8D56CFB1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74" y="4007034"/>
            <a:ext cx="4218099" cy="6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0191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isch, Computer enthält.&#10;&#10;Automatisch generierte Beschreibung">
            <a:extLst>
              <a:ext uri="{FF2B5EF4-FFF2-40B4-BE49-F238E27FC236}">
                <a16:creationId xmlns:a16="http://schemas.microsoft.com/office/drawing/2014/main" id="{DB2E136A-C473-3B45-BCFA-32B9C5C1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87" y="2186665"/>
            <a:ext cx="3990298" cy="39902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5E9647-6A47-0045-A6EB-D5290AED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Software-Architektur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3BD692-2428-0B48-A2CA-81B15BB8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3D4B9F-3250-584D-B9F9-8E6F88623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53</a:t>
            </a:fld>
            <a:endParaRPr lang="en-GB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6F5F8A58-623C-8E49-96F7-E3E280CC54D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AT" sz="2800" dirty="0"/>
              <a:t>Verbindung zwischen GUI und neuronalem Netz</a:t>
            </a:r>
          </a:p>
          <a:p>
            <a:pPr lvl="2"/>
            <a:r>
              <a:rPr lang="de-AT" sz="2400" dirty="0"/>
              <a:t>GUI - Webbasiert </a:t>
            </a:r>
          </a:p>
          <a:p>
            <a:pPr lvl="2"/>
            <a:r>
              <a:rPr lang="de-AT" sz="2400" dirty="0"/>
              <a:t>künstliches neuronales Netz – Python</a:t>
            </a:r>
          </a:p>
          <a:p>
            <a:pPr lvl="2"/>
            <a:endParaRPr lang="de-AT" sz="2400" dirty="0"/>
          </a:p>
          <a:p>
            <a:pPr lvl="1"/>
            <a:r>
              <a:rPr lang="de-AT" sz="2800" dirty="0"/>
              <a:t>Serverseitig - Python</a:t>
            </a:r>
          </a:p>
          <a:p>
            <a:pPr lvl="2"/>
            <a:r>
              <a:rPr lang="de-AT" sz="2400" dirty="0"/>
              <a:t>Flask </a:t>
            </a:r>
          </a:p>
          <a:p>
            <a:pPr marL="914400" lvl="2" indent="0">
              <a:buNone/>
            </a:pPr>
            <a:endParaRPr lang="de-AT" sz="2400" dirty="0"/>
          </a:p>
          <a:p>
            <a:pPr lvl="1"/>
            <a:r>
              <a:rPr lang="de-AT" sz="2800" dirty="0"/>
              <a:t>Clientseitig - </a:t>
            </a:r>
            <a:r>
              <a:rPr lang="de-AT" sz="2800" dirty="0" err="1"/>
              <a:t>jQuery</a:t>
            </a:r>
            <a:endParaRPr lang="de-AT" sz="2800" dirty="0"/>
          </a:p>
          <a:p>
            <a:pPr lvl="2"/>
            <a:r>
              <a:rPr lang="de-AT" sz="2400" dirty="0"/>
              <a:t>Ajax</a:t>
            </a:r>
          </a:p>
          <a:p>
            <a:pPr lvl="2"/>
            <a:endParaRPr lang="de-AT" sz="2400" dirty="0"/>
          </a:p>
          <a:p>
            <a:pPr lvl="2"/>
            <a:endParaRPr lang="de-AT" sz="2400" dirty="0"/>
          </a:p>
          <a:p>
            <a:pPr lvl="1"/>
            <a:endParaRPr lang="de-AT" dirty="0"/>
          </a:p>
          <a:p>
            <a:pPr lvl="1"/>
            <a:endParaRPr lang="de-AT" b="1" dirty="0"/>
          </a:p>
        </p:txBody>
      </p:sp>
    </p:spTree>
    <p:extLst>
      <p:ext uri="{BB962C8B-B14F-4D97-AF65-F5344CB8AC3E}">
        <p14:creationId xmlns:p14="http://schemas.microsoft.com/office/powerpoint/2010/main" val="117793903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E9647-6A47-0045-A6EB-D5290AED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Software-Architektur</a:t>
            </a:r>
          </a:p>
        </p:txBody>
      </p:sp>
      <p:pic>
        <p:nvPicPr>
          <p:cNvPr id="7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A65EC9F-DFAE-764D-BF64-EC4AE0C76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525" y="2158420"/>
            <a:ext cx="10328275" cy="254115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3BD692-2428-0B48-A2CA-81B15BB8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3D4B9F-3250-584D-B9F9-8E6F88623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54</a:t>
            </a:fld>
            <a:endParaRPr lang="en-GB" dirty="0"/>
          </a:p>
        </p:txBody>
      </p:sp>
      <p:pic>
        <p:nvPicPr>
          <p:cNvPr id="8" name="Inhaltsplatzhalter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BF86555-4481-D548-9174-194DFB36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25" y="2310820"/>
            <a:ext cx="10328275" cy="254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16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7C02D-5779-4132-A8CB-189CF8AF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C880F1-D8A4-4CEB-B9F7-F97A5098E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Fokus</a:t>
            </a:r>
            <a:r>
              <a:rPr lang="en-GB" dirty="0"/>
              <a:t> auf </a:t>
            </a:r>
            <a:r>
              <a:rPr lang="en-GB" dirty="0" err="1"/>
              <a:t>Kolorierung</a:t>
            </a:r>
            <a:r>
              <a:rPr lang="en-GB" dirty="0"/>
              <a:t> von </a:t>
            </a:r>
            <a:r>
              <a:rPr lang="en-GB" dirty="0" err="1"/>
              <a:t>Porträtfotos</a:t>
            </a:r>
            <a:endParaRPr lang="en-GB" dirty="0"/>
          </a:p>
          <a:p>
            <a:r>
              <a:rPr lang="en-GB" dirty="0" err="1"/>
              <a:t>vollautomatische</a:t>
            </a:r>
            <a:r>
              <a:rPr lang="en-GB" dirty="0"/>
              <a:t> </a:t>
            </a:r>
            <a:r>
              <a:rPr lang="en-GB" dirty="0" err="1"/>
              <a:t>Kolorierung</a:t>
            </a:r>
            <a:endParaRPr lang="en-GB" dirty="0"/>
          </a:p>
          <a:p>
            <a:r>
              <a:rPr lang="en-GB" dirty="0" err="1"/>
              <a:t>benutzerinteraktive</a:t>
            </a:r>
            <a:r>
              <a:rPr lang="en-GB" dirty="0"/>
              <a:t> </a:t>
            </a:r>
            <a:r>
              <a:rPr lang="en-GB" dirty="0" err="1"/>
              <a:t>Kolorierung</a:t>
            </a:r>
            <a:endParaRPr lang="en-GB" dirty="0"/>
          </a:p>
          <a:p>
            <a:pPr lvl="1"/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Setzen</a:t>
            </a:r>
            <a:r>
              <a:rPr lang="en-GB" dirty="0"/>
              <a:t> von </a:t>
            </a:r>
            <a:r>
              <a:rPr lang="en-GB" dirty="0" err="1"/>
              <a:t>Farbpunkten</a:t>
            </a:r>
            <a:r>
              <a:rPr lang="en-GB" dirty="0"/>
              <a:t> hat die </a:t>
            </a:r>
            <a:r>
              <a:rPr lang="en-GB" dirty="0" err="1"/>
              <a:t>Benutzerin</a:t>
            </a:r>
            <a:r>
              <a:rPr lang="en-GB" dirty="0"/>
              <a:t>/der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Einfluss</a:t>
            </a:r>
            <a:endParaRPr lang="en-GB" dirty="0"/>
          </a:p>
          <a:p>
            <a:pPr lvl="1"/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 err="1"/>
              <a:t>Ausgabebilder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möglich</a:t>
            </a:r>
            <a:endParaRPr lang="en-GB" dirty="0"/>
          </a:p>
          <a:p>
            <a:r>
              <a:rPr lang="en-GB" dirty="0"/>
              <a:t>Simples UI</a:t>
            </a:r>
          </a:p>
          <a:p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22A857-F261-4A8C-9161-C23CF051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82CD53-9315-4121-8704-A8FF786F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819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5671F5-EBDF-418A-9A81-5300DBA5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Zeitplan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33CF68-33BA-45A4-9DD0-D476BFCE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5878BC-C946-4ACE-9FF0-F963B4A8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6</a:t>
            </a:fld>
            <a:endParaRPr lang="en-GB"/>
          </a:p>
        </p:txBody>
      </p:sp>
      <p:pic>
        <p:nvPicPr>
          <p:cNvPr id="11" name="Inhaltsplatzhalter 10" descr="Ein Bild, das Monitor, Bildschirm, drinnen, schwarz enthält.&#10;&#10;Automatisch generierte Beschreibung">
            <a:extLst>
              <a:ext uri="{FF2B5EF4-FFF2-40B4-BE49-F238E27FC236}">
                <a16:creationId xmlns:a16="http://schemas.microsoft.com/office/drawing/2014/main" id="{CB3C2EF6-56A3-4450-B22C-89025738E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108" y="792694"/>
            <a:ext cx="10204692" cy="5740140"/>
          </a:xfrm>
        </p:spPr>
      </p:pic>
    </p:spTree>
    <p:extLst>
      <p:ext uri="{BB962C8B-B14F-4D97-AF65-F5344CB8AC3E}">
        <p14:creationId xmlns:p14="http://schemas.microsoft.com/office/powerpoint/2010/main" val="340217914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12642-10D7-9C49-BA66-10D37102C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A766AF-6CC5-7443-9C27-DBE570DC1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(Stefan Haas)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19AD29-014B-4D20-BD71-DC4C8287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5AHIT 2019/2020</a:t>
            </a:r>
          </a:p>
        </p:txBody>
      </p:sp>
    </p:spTree>
    <p:extLst>
      <p:ext uri="{BB962C8B-B14F-4D97-AF65-F5344CB8AC3E}">
        <p14:creationId xmlns:p14="http://schemas.microsoft.com/office/powerpoint/2010/main" val="21992431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E18D0-DC85-9747-B64D-7D06B9AE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7164B8-8741-4B43-8386-A1C09A28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Machine Learning | Traditional </a:t>
            </a:r>
            <a:r>
              <a:rPr lang="de-DE" dirty="0" err="1"/>
              <a:t>Programming</a:t>
            </a:r>
            <a:endParaRPr lang="de-DE" dirty="0"/>
          </a:p>
          <a:p>
            <a:r>
              <a:rPr lang="de-DE" dirty="0" err="1"/>
              <a:t>Supervised</a:t>
            </a:r>
            <a:r>
              <a:rPr lang="de-DE" dirty="0"/>
              <a:t> Learning</a:t>
            </a:r>
          </a:p>
          <a:p>
            <a:r>
              <a:rPr lang="de-DE" dirty="0"/>
              <a:t>Das künstliche Neuron</a:t>
            </a:r>
          </a:p>
          <a:p>
            <a:r>
              <a:rPr lang="de-DE" dirty="0"/>
              <a:t>Lernen</a:t>
            </a:r>
          </a:p>
          <a:p>
            <a:r>
              <a:rPr lang="de-DE" dirty="0"/>
              <a:t>Netzwerkarchitektur bei Pixorize</a:t>
            </a:r>
          </a:p>
          <a:p>
            <a:r>
              <a:rPr lang="de-DE" dirty="0"/>
              <a:t>Training</a:t>
            </a:r>
          </a:p>
          <a:p>
            <a:r>
              <a:rPr lang="de-DE" dirty="0"/>
              <a:t>Evaluierung</a:t>
            </a:r>
          </a:p>
          <a:p>
            <a:r>
              <a:rPr lang="de-DE" dirty="0"/>
              <a:t>Resultate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A69818-C06D-CE40-9DEC-ED49D8F1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5AHIT 2019/2020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2971C6-3D1A-CC43-89D9-C6CE3D40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1C53-E399-9440-885A-B0486A62BCF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8841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1177</Words>
  <Application>Microsoft Macintosh PowerPoint</Application>
  <PresentationFormat>Breitbild</PresentationFormat>
  <Paragraphs>434</Paragraphs>
  <Slides>55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</vt:lpstr>
      <vt:lpstr>Pixorize</vt:lpstr>
      <vt:lpstr>Diplomanden</vt:lpstr>
      <vt:lpstr>Agenda</vt:lpstr>
      <vt:lpstr>Motivation</vt:lpstr>
      <vt:lpstr>Motivation</vt:lpstr>
      <vt:lpstr>Ziele</vt:lpstr>
      <vt:lpstr>Zeitplan</vt:lpstr>
      <vt:lpstr>Machine Learning</vt:lpstr>
      <vt:lpstr>Agenda</vt:lpstr>
      <vt:lpstr>Machine Learning | Traditional Programming</vt:lpstr>
      <vt:lpstr>Machine Learning | Traditional Programming</vt:lpstr>
      <vt:lpstr>Machine Learning | Traditional Programming</vt:lpstr>
      <vt:lpstr>Supervised Learning</vt:lpstr>
      <vt:lpstr>Supervised Learning</vt:lpstr>
      <vt:lpstr>Das künstliche Neuron</vt:lpstr>
      <vt:lpstr>Das künstliche Neuron</vt:lpstr>
      <vt:lpstr>Lernen</vt:lpstr>
      <vt:lpstr>Netzwerkarchitektur bei Pixorize</vt:lpstr>
      <vt:lpstr>Netzwerkarchitektur bei Pixorize</vt:lpstr>
      <vt:lpstr>Netzwerkarchitektur bei Pixorize</vt:lpstr>
      <vt:lpstr>Training</vt:lpstr>
      <vt:lpstr>Training</vt:lpstr>
      <vt:lpstr>Evaluierung</vt:lpstr>
      <vt:lpstr>Resultate</vt:lpstr>
      <vt:lpstr>Resultate</vt:lpstr>
      <vt:lpstr>Resultate (Vollautomatisch)</vt:lpstr>
      <vt:lpstr>Resultate (Benutzerinteraktiv – blau)</vt:lpstr>
      <vt:lpstr>Resultate (Benutzerinteraktiv – grün)</vt:lpstr>
      <vt:lpstr>Datenaufbereitung</vt:lpstr>
      <vt:lpstr>Agenda</vt:lpstr>
      <vt:lpstr>Was sind Daten?</vt:lpstr>
      <vt:lpstr>Arten von Daten</vt:lpstr>
      <vt:lpstr>Warum Datenaufbereitung?</vt:lpstr>
      <vt:lpstr>Schritte der Datenaufbereitung </vt:lpstr>
      <vt:lpstr>Sammeln der Daten</vt:lpstr>
      <vt:lpstr>Bewerten der Daten</vt:lpstr>
      <vt:lpstr>Bereinigen der Daten</vt:lpstr>
      <vt:lpstr>Transformieren der Daten (1)</vt:lpstr>
      <vt:lpstr>Transformieren der Daten (2)</vt:lpstr>
      <vt:lpstr>Persistieren der Daten</vt:lpstr>
      <vt:lpstr>User Interface</vt:lpstr>
      <vt:lpstr>Agenda</vt:lpstr>
      <vt:lpstr>Grafische Benutzeroberfläche</vt:lpstr>
      <vt:lpstr>Funktionalitäten</vt:lpstr>
      <vt:lpstr>Workflow – Loading Screen</vt:lpstr>
      <vt:lpstr>Workflow – Editing Screen</vt:lpstr>
      <vt:lpstr>Workflow – Processing Image</vt:lpstr>
      <vt:lpstr>Workflow – Presentation Screen</vt:lpstr>
      <vt:lpstr>Verwendete Technologien</vt:lpstr>
      <vt:lpstr>Electron</vt:lpstr>
      <vt:lpstr>Electron</vt:lpstr>
      <vt:lpstr>Electron</vt:lpstr>
      <vt:lpstr>Styling - Photonkit</vt:lpstr>
      <vt:lpstr>Software-Architektur</vt:lpstr>
      <vt:lpstr>Software-Architektur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Pixorize</dc:title>
  <dc:creator>Etzelstorfer Stefan</dc:creator>
  <cp:lastModifiedBy>Stefan Haas</cp:lastModifiedBy>
  <cp:revision>32</cp:revision>
  <dcterms:created xsi:type="dcterms:W3CDTF">2020-04-11T15:04:48Z</dcterms:created>
  <dcterms:modified xsi:type="dcterms:W3CDTF">2020-04-14T14:00:58Z</dcterms:modified>
</cp:coreProperties>
</file>